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78"/>
  </p:notesMasterIdLst>
  <p:sldIdLst>
    <p:sldId id="256" r:id="rId6"/>
    <p:sldId id="448" r:id="rId7"/>
    <p:sldId id="449" r:id="rId8"/>
    <p:sldId id="450" r:id="rId9"/>
    <p:sldId id="452" r:id="rId10"/>
    <p:sldId id="451" r:id="rId11"/>
    <p:sldId id="473" r:id="rId12"/>
    <p:sldId id="472" r:id="rId13"/>
    <p:sldId id="470" r:id="rId14"/>
    <p:sldId id="469" r:id="rId15"/>
    <p:sldId id="471" r:id="rId16"/>
    <p:sldId id="468" r:id="rId17"/>
    <p:sldId id="285" r:id="rId18"/>
    <p:sldId id="443" r:id="rId19"/>
    <p:sldId id="373" r:id="rId20"/>
    <p:sldId id="403" r:id="rId21"/>
    <p:sldId id="374" r:id="rId22"/>
    <p:sldId id="445" r:id="rId23"/>
    <p:sldId id="376" r:id="rId24"/>
    <p:sldId id="404" r:id="rId25"/>
    <p:sldId id="434" r:id="rId26"/>
    <p:sldId id="433" r:id="rId27"/>
    <p:sldId id="437" r:id="rId28"/>
    <p:sldId id="372" r:id="rId29"/>
    <p:sldId id="369" r:id="rId30"/>
    <p:sldId id="370" r:id="rId31"/>
    <p:sldId id="398" r:id="rId32"/>
    <p:sldId id="442" r:id="rId33"/>
    <p:sldId id="447" r:id="rId34"/>
    <p:sldId id="435" r:id="rId35"/>
    <p:sldId id="436" r:id="rId36"/>
    <p:sldId id="371" r:id="rId37"/>
    <p:sldId id="440" r:id="rId38"/>
    <p:sldId id="441" r:id="rId39"/>
    <p:sldId id="446" r:id="rId40"/>
    <p:sldId id="308" r:id="rId41"/>
    <p:sldId id="368" r:id="rId42"/>
    <p:sldId id="414" r:id="rId43"/>
    <p:sldId id="410" r:id="rId44"/>
    <p:sldId id="411" r:id="rId45"/>
    <p:sldId id="420" r:id="rId46"/>
    <p:sldId id="429" r:id="rId47"/>
    <p:sldId id="424" r:id="rId48"/>
    <p:sldId id="425" r:id="rId49"/>
    <p:sldId id="413" r:id="rId50"/>
    <p:sldId id="422" r:id="rId51"/>
    <p:sldId id="421" r:id="rId52"/>
    <p:sldId id="430" r:id="rId53"/>
    <p:sldId id="416" r:id="rId54"/>
    <p:sldId id="423" r:id="rId55"/>
    <p:sldId id="418" r:id="rId56"/>
    <p:sldId id="431" r:id="rId57"/>
    <p:sldId id="401" r:id="rId58"/>
    <p:sldId id="378" r:id="rId59"/>
    <p:sldId id="379" r:id="rId60"/>
    <p:sldId id="380" r:id="rId61"/>
    <p:sldId id="381" r:id="rId62"/>
    <p:sldId id="384" r:id="rId63"/>
    <p:sldId id="386" r:id="rId64"/>
    <p:sldId id="417" r:id="rId65"/>
    <p:sldId id="385" r:id="rId66"/>
    <p:sldId id="328" r:id="rId67"/>
    <p:sldId id="405" r:id="rId68"/>
    <p:sldId id="419" r:id="rId69"/>
    <p:sldId id="388" r:id="rId70"/>
    <p:sldId id="399" r:id="rId71"/>
    <p:sldId id="307" r:id="rId72"/>
    <p:sldId id="396" r:id="rId73"/>
    <p:sldId id="438" r:id="rId74"/>
    <p:sldId id="444" r:id="rId75"/>
    <p:sldId id="389" r:id="rId76"/>
    <p:sldId id="39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C00000"/>
    <a:srgbClr val="4472C4"/>
    <a:srgbClr val="FEC200"/>
    <a:srgbClr val="F4950A"/>
    <a:srgbClr val="FF9900"/>
    <a:srgbClr val="6F6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85209" autoAdjust="0"/>
  </p:normalViewPr>
  <p:slideViewPr>
    <p:cSldViewPr snapToGrid="0" snapToObjects="1">
      <p:cViewPr varScale="1">
        <p:scale>
          <a:sx n="111" d="100"/>
          <a:sy n="111" d="100"/>
        </p:scale>
        <p:origin x="114" y="564"/>
      </p:cViewPr>
      <p:guideLst>
        <p:guide orient="horz" pos="129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2CD7C-62EB-D142-A80C-D47C2D341C70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E33A-C481-444A-98AF-FECE67B8A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6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22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2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65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99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97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2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Prior distributions for the parameters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mbriaMath"/>
              </a:rPr>
              <a:t>𝜃 = {𝑅0,1, 𝑅0,2𝐼0, 𝑐12, 𝑑, 𝑅final}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were defined as uniform distribution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as follows: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mbriaMath"/>
              </a:rPr>
              <a:t>𝑅0,1 ~ 𝑈(1, 20), 𝑅0,2 ~ 𝑈(1, 20), 𝐼0 ~ 𝑈(1, 20)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,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mbriaMath"/>
              </a:rPr>
              <a:t>𝑐12 ~ 𝑈(0.000001, 1)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CambriaMath"/>
              </a:rPr>
              <a:t>𝑑 ~ 𝑈(1, 30), 𝑅final ~ 𝑈(1, 20).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24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07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80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02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2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24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02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# print progress every generation -----------------------------------------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tnow</a:t>
            </a:r>
            <a:r>
              <a:rPr lang="en-US" sz="1200" dirty="0"/>
              <a:t> &lt;- </a:t>
            </a:r>
            <a:r>
              <a:rPr lang="en-US" sz="1200" dirty="0" err="1"/>
              <a:t>Sys.time</a:t>
            </a:r>
            <a:r>
              <a:rPr lang="en-US" sz="1200" dirty="0"/>
              <a:t>()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telapsed</a:t>
            </a:r>
            <a:r>
              <a:rPr lang="en-US" sz="1200" dirty="0"/>
              <a:t> &lt;- round(</a:t>
            </a:r>
            <a:r>
              <a:rPr lang="en-US" sz="1200" dirty="0" err="1"/>
              <a:t>difftime</a:t>
            </a:r>
            <a:r>
              <a:rPr lang="en-US" sz="1200" dirty="0"/>
              <a:t>(</a:t>
            </a:r>
            <a:r>
              <a:rPr lang="en-US" sz="1200" dirty="0" err="1"/>
              <a:t>tnow</a:t>
            </a:r>
            <a:r>
              <a:rPr lang="en-US" sz="1200" dirty="0"/>
              <a:t>, </a:t>
            </a:r>
            <a:r>
              <a:rPr lang="en-US" sz="1200" dirty="0" err="1"/>
              <a:t>tbegin</a:t>
            </a:r>
            <a:r>
              <a:rPr lang="en-US" sz="1200" dirty="0"/>
              <a:t>, units = "mins")[[1]], digits=1)</a:t>
            </a:r>
          </a:p>
          <a:p>
            <a:r>
              <a:rPr lang="en-US" sz="1200" dirty="0"/>
              <a:t># if ESS &lt; </a:t>
            </a:r>
            <a:r>
              <a:rPr lang="en-US" sz="1200" dirty="0" err="1"/>
              <a:t>npart</a:t>
            </a:r>
            <a:r>
              <a:rPr lang="en-US" sz="1200" dirty="0"/>
              <a:t>/2, it indicates an inefficient algorithm</a:t>
            </a:r>
          </a:p>
          <a:p>
            <a:r>
              <a:rPr lang="en-US" sz="1200" dirty="0"/>
              <a:t>  log &lt;- paste0("gen=", g, ", </a:t>
            </a:r>
            <a:r>
              <a:rPr lang="en-US" sz="1200" dirty="0" err="1"/>
              <a:t>npart</a:t>
            </a:r>
            <a:r>
              <a:rPr lang="en-US" sz="1200" dirty="0"/>
              <a:t>=", i-1, ", </a:t>
            </a:r>
            <a:r>
              <a:rPr lang="en-US" sz="1200" dirty="0" err="1"/>
              <a:t>avg_dist</a:t>
            </a:r>
            <a:r>
              <a:rPr lang="en-US" sz="1200" dirty="0"/>
              <a:t>=", </a:t>
            </a:r>
          </a:p>
          <a:p>
            <a:r>
              <a:rPr lang="en-US" sz="1200" dirty="0"/>
              <a:t>                  </a:t>
            </a:r>
            <a:r>
              <a:rPr lang="en-US" sz="1200" dirty="0" err="1"/>
              <a:t>formatC</a:t>
            </a:r>
            <a:r>
              <a:rPr lang="en-US" sz="1200" dirty="0"/>
              <a:t>(mean(distance[g,]), digits = 1, format = "f"),</a:t>
            </a:r>
          </a:p>
          <a:p>
            <a:r>
              <a:rPr lang="en-US" sz="1200" dirty="0"/>
              <a:t>                  ", </a:t>
            </a:r>
            <a:r>
              <a:rPr lang="en-US" sz="1200" dirty="0" err="1"/>
              <a:t>ess</a:t>
            </a:r>
            <a:r>
              <a:rPr lang="en-US" sz="1200" dirty="0"/>
              <a:t> = ", ESS,</a:t>
            </a:r>
          </a:p>
          <a:p>
            <a:r>
              <a:rPr lang="en-US" sz="1200" dirty="0"/>
              <a:t>                  ", time = ", format(</a:t>
            </a:r>
            <a:r>
              <a:rPr lang="en-US" sz="1200" dirty="0" err="1"/>
              <a:t>tnow</a:t>
            </a:r>
            <a:r>
              <a:rPr lang="en-US" sz="1200" dirty="0"/>
              <a:t>, "%H:%M:%S"), </a:t>
            </a:r>
          </a:p>
          <a:p>
            <a:r>
              <a:rPr lang="en-US" sz="1200" dirty="0"/>
              <a:t>                  ", min elapsed = ", </a:t>
            </a:r>
            <a:r>
              <a:rPr lang="en-US" sz="1200" dirty="0" err="1"/>
              <a:t>telapsed</a:t>
            </a:r>
            <a:r>
              <a:rPr lang="en-US" sz="1200" dirty="0"/>
              <a:t>)</a:t>
            </a:r>
          </a:p>
          <a:p>
            <a:r>
              <a:rPr lang="en-US" sz="1200" dirty="0"/>
              <a:t>  print(log)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tstamp</a:t>
            </a:r>
            <a:r>
              <a:rPr lang="en-US" sz="1200" dirty="0"/>
              <a:t> &lt;- format(</a:t>
            </a:r>
            <a:r>
              <a:rPr lang="en-US" sz="1200" dirty="0" err="1"/>
              <a:t>tnow</a:t>
            </a:r>
            <a:r>
              <a:rPr lang="en-US" sz="1200" dirty="0"/>
              <a:t>, "%</a:t>
            </a:r>
            <a:r>
              <a:rPr lang="en-US" sz="1200" dirty="0" err="1"/>
              <a:t>Y%m%dT%H%M%S</a:t>
            </a:r>
            <a:r>
              <a:rPr lang="en-US" sz="1200" dirty="0"/>
              <a:t>")</a:t>
            </a:r>
          </a:p>
          <a:p>
            <a:r>
              <a:rPr lang="en-US" sz="1200" dirty="0"/>
              <a:t>  write.csv(</a:t>
            </a:r>
            <a:r>
              <a:rPr lang="en-US" sz="1200" dirty="0" err="1"/>
              <a:t>res_new</a:t>
            </a:r>
            <a:r>
              <a:rPr lang="en-US" sz="1200" dirty="0"/>
              <a:t>, paste0("outputs/g", g, "_", </a:t>
            </a:r>
            <a:r>
              <a:rPr lang="en-US" sz="1200" dirty="0" err="1"/>
              <a:t>tstamp</a:t>
            </a:r>
            <a:r>
              <a:rPr lang="en-US" sz="1200" dirty="0"/>
              <a:t>, ".csv"), </a:t>
            </a:r>
            <a:r>
              <a:rPr lang="en-US" sz="1200" dirty="0" err="1"/>
              <a:t>row.names</a:t>
            </a:r>
            <a:r>
              <a:rPr lang="en-US" sz="1200" dirty="0"/>
              <a:t> = F)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  <a:p>
            <a:r>
              <a:rPr lang="en-US" sz="1200" dirty="0"/>
              <a:t>write.csv(</a:t>
            </a:r>
            <a:r>
              <a:rPr lang="en-US" sz="1200" dirty="0" err="1"/>
              <a:t>res_new</a:t>
            </a:r>
            <a:r>
              <a:rPr lang="en-US" sz="1200" dirty="0"/>
              <a:t>, paste0("outputs/samples_", </a:t>
            </a:r>
            <a:r>
              <a:rPr lang="en-US" sz="1200" dirty="0" err="1"/>
              <a:t>tstamp</a:t>
            </a:r>
            <a:r>
              <a:rPr lang="en-US" sz="1200" dirty="0"/>
              <a:t>, ".csv"), </a:t>
            </a:r>
            <a:r>
              <a:rPr lang="en-US" sz="1200" dirty="0" err="1"/>
              <a:t>row.names</a:t>
            </a:r>
            <a:r>
              <a:rPr lang="en-US" sz="1200" dirty="0"/>
              <a:t> = F)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34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# print progress every generation -----------------------------------------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tnow</a:t>
            </a:r>
            <a:r>
              <a:rPr lang="en-US" sz="1200" dirty="0"/>
              <a:t> &lt;- </a:t>
            </a:r>
            <a:r>
              <a:rPr lang="en-US" sz="1200" dirty="0" err="1"/>
              <a:t>Sys.time</a:t>
            </a:r>
            <a:r>
              <a:rPr lang="en-US" sz="1200" dirty="0"/>
              <a:t>()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telapsed</a:t>
            </a:r>
            <a:r>
              <a:rPr lang="en-US" sz="1200" dirty="0"/>
              <a:t> &lt;- round(</a:t>
            </a:r>
            <a:r>
              <a:rPr lang="en-US" sz="1200" dirty="0" err="1"/>
              <a:t>difftime</a:t>
            </a:r>
            <a:r>
              <a:rPr lang="en-US" sz="1200" dirty="0"/>
              <a:t>(</a:t>
            </a:r>
            <a:r>
              <a:rPr lang="en-US" sz="1200" dirty="0" err="1"/>
              <a:t>tnow</a:t>
            </a:r>
            <a:r>
              <a:rPr lang="en-US" sz="1200" dirty="0"/>
              <a:t>, </a:t>
            </a:r>
            <a:r>
              <a:rPr lang="en-US" sz="1200" dirty="0" err="1"/>
              <a:t>tbegin</a:t>
            </a:r>
            <a:r>
              <a:rPr lang="en-US" sz="1200" dirty="0"/>
              <a:t>, units = "mins")[[1]], digits=1)</a:t>
            </a:r>
          </a:p>
          <a:p>
            <a:r>
              <a:rPr lang="en-US" sz="1200" dirty="0"/>
              <a:t># if ESS &lt; </a:t>
            </a:r>
            <a:r>
              <a:rPr lang="en-US" sz="1200" dirty="0" err="1"/>
              <a:t>npart</a:t>
            </a:r>
            <a:r>
              <a:rPr lang="en-US" sz="1200" dirty="0"/>
              <a:t>/2, it indicates an inefficient algorithm</a:t>
            </a:r>
          </a:p>
          <a:p>
            <a:r>
              <a:rPr lang="en-US" sz="1200" dirty="0"/>
              <a:t>  log &lt;- paste0("gen=", g, ", </a:t>
            </a:r>
            <a:r>
              <a:rPr lang="en-US" sz="1200" dirty="0" err="1"/>
              <a:t>npart</a:t>
            </a:r>
            <a:r>
              <a:rPr lang="en-US" sz="1200" dirty="0"/>
              <a:t>=", i-1, ", </a:t>
            </a:r>
            <a:r>
              <a:rPr lang="en-US" sz="1200" dirty="0" err="1"/>
              <a:t>avg_dist</a:t>
            </a:r>
            <a:r>
              <a:rPr lang="en-US" sz="1200" dirty="0"/>
              <a:t>=", </a:t>
            </a:r>
          </a:p>
          <a:p>
            <a:r>
              <a:rPr lang="en-US" sz="1200" dirty="0"/>
              <a:t>                  </a:t>
            </a:r>
            <a:r>
              <a:rPr lang="en-US" sz="1200" dirty="0" err="1"/>
              <a:t>formatC</a:t>
            </a:r>
            <a:r>
              <a:rPr lang="en-US" sz="1200" dirty="0"/>
              <a:t>(mean(distance[g,]), digits = 1, format = "f"),</a:t>
            </a:r>
          </a:p>
          <a:p>
            <a:r>
              <a:rPr lang="en-US" sz="1200" dirty="0"/>
              <a:t>                  ", </a:t>
            </a:r>
            <a:r>
              <a:rPr lang="en-US" sz="1200" dirty="0" err="1"/>
              <a:t>ess</a:t>
            </a:r>
            <a:r>
              <a:rPr lang="en-US" sz="1200" dirty="0"/>
              <a:t> = ", ESS,</a:t>
            </a:r>
          </a:p>
          <a:p>
            <a:r>
              <a:rPr lang="en-US" sz="1200" dirty="0"/>
              <a:t>                  ", time = ", format(</a:t>
            </a:r>
            <a:r>
              <a:rPr lang="en-US" sz="1200" dirty="0" err="1"/>
              <a:t>tnow</a:t>
            </a:r>
            <a:r>
              <a:rPr lang="en-US" sz="1200" dirty="0"/>
              <a:t>, "%H:%M:%S"), </a:t>
            </a:r>
          </a:p>
          <a:p>
            <a:r>
              <a:rPr lang="en-US" sz="1200" dirty="0"/>
              <a:t>                  ", min elapsed = ", </a:t>
            </a:r>
            <a:r>
              <a:rPr lang="en-US" sz="1200" dirty="0" err="1"/>
              <a:t>telapsed</a:t>
            </a:r>
            <a:r>
              <a:rPr lang="en-US" sz="1200" dirty="0"/>
              <a:t>)</a:t>
            </a:r>
          </a:p>
          <a:p>
            <a:r>
              <a:rPr lang="en-US" sz="1200" dirty="0"/>
              <a:t>  print(log)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tstamp</a:t>
            </a:r>
            <a:r>
              <a:rPr lang="en-US" sz="1200" dirty="0"/>
              <a:t> &lt;- format(</a:t>
            </a:r>
            <a:r>
              <a:rPr lang="en-US" sz="1200" dirty="0" err="1"/>
              <a:t>tnow</a:t>
            </a:r>
            <a:r>
              <a:rPr lang="en-US" sz="1200" dirty="0"/>
              <a:t>, "%</a:t>
            </a:r>
            <a:r>
              <a:rPr lang="en-US" sz="1200" dirty="0" err="1"/>
              <a:t>Y%m%dT%H%M%S</a:t>
            </a:r>
            <a:r>
              <a:rPr lang="en-US" sz="1200" dirty="0"/>
              <a:t>")</a:t>
            </a:r>
          </a:p>
          <a:p>
            <a:r>
              <a:rPr lang="en-US" sz="1200" dirty="0"/>
              <a:t>  write.csv(</a:t>
            </a:r>
            <a:r>
              <a:rPr lang="en-US" sz="1200" dirty="0" err="1"/>
              <a:t>res_new</a:t>
            </a:r>
            <a:r>
              <a:rPr lang="en-US" sz="1200" dirty="0"/>
              <a:t>, paste0("outputs/g", g, "_", </a:t>
            </a:r>
            <a:r>
              <a:rPr lang="en-US" sz="1200" dirty="0" err="1"/>
              <a:t>tstamp</a:t>
            </a:r>
            <a:r>
              <a:rPr lang="en-US" sz="1200" dirty="0"/>
              <a:t>, ".csv"), </a:t>
            </a:r>
            <a:r>
              <a:rPr lang="en-US" sz="1200" dirty="0" err="1"/>
              <a:t>row.names</a:t>
            </a:r>
            <a:r>
              <a:rPr lang="en-US" sz="1200" dirty="0"/>
              <a:t> = F)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  <a:p>
            <a:r>
              <a:rPr lang="en-US" sz="1200" dirty="0"/>
              <a:t>write.csv(</a:t>
            </a:r>
            <a:r>
              <a:rPr lang="en-US" sz="1200" dirty="0" err="1"/>
              <a:t>res_new</a:t>
            </a:r>
            <a:r>
              <a:rPr lang="en-US" sz="1200" dirty="0"/>
              <a:t>, paste0("outputs/samples_", </a:t>
            </a:r>
            <a:r>
              <a:rPr lang="en-US" sz="1200" dirty="0" err="1"/>
              <a:t>tstamp</a:t>
            </a:r>
            <a:r>
              <a:rPr lang="en-US" sz="1200" dirty="0"/>
              <a:t>, ".csv"), </a:t>
            </a:r>
            <a:r>
              <a:rPr lang="en-US" sz="1200" dirty="0" err="1"/>
              <a:t>row.names</a:t>
            </a:r>
            <a:r>
              <a:rPr lang="en-US" sz="1200" dirty="0"/>
              <a:t> = F)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36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18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1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84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6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2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28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9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4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18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275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9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75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Doubling time = ln (2) / r, for r = ln (3018) /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6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6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17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0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E33A-C481-444A-98AF-FECE67B8A0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7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092F-CB51-3E46-9791-2EFFA36C5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6073A-7700-A64B-BDD7-9AC1FCB9C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EF5BA-B344-404E-9949-41860CA7E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DFB-23C8-3B41-8A34-8BE8F03E68D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B38F-8A52-4C42-A4A3-8A4E209BD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984D2-F389-4349-94F4-899638BD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7633-F30C-4A40-808B-C33B18ACE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1FD4-980A-8244-8174-66DEDE8B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FE019-3D4E-B34B-8D4F-CE06F71EB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3A8B8-E8C6-5A4C-98A0-E7D83F79E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DFB-23C8-3B41-8A34-8BE8F03E68D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458FC-F1A3-084A-9B79-CD81E1E9C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520ED-8400-CA4D-A598-0AA72CB1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7633-F30C-4A40-808B-C33B18ACE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69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4C44E-64E9-1A4E-898F-969673230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F5430-2733-1D4F-9529-602113B2B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B55FE-2B2A-0F45-9EC5-E4395AA5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DFB-23C8-3B41-8A34-8BE8F03E68D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6B2A9-7D1C-7548-A8DB-54ACAFAB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0FD2B-8620-8349-BB68-890129FD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7633-F30C-4A40-808B-C33B18ACE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68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68DB-5B6B-4B38-86BE-CFFCE4F7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E9B1A-EA89-49A3-BFBD-83D69BA04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D2AA0-9C7F-4238-85FC-9397B747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9932F-A733-4B81-B5F7-B28D2B88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354D7-C47E-46DC-BE1B-8474584A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76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5B76-432F-467F-87BE-9EB8F1F4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F4B2A-FD7C-415D-BC4E-62EF7ACA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2602-76BB-4A60-A313-D740B5AE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BC4E4-27FA-4E72-8B08-525B19A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48DD2-9802-40F0-B3C3-AD1EE1C6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37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0D02-53C0-4C9D-A2AA-626C1583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96302-C807-416A-ADB3-5A48CC88A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AD2BE-D99A-4696-BCD5-20490440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001CC-59A0-45D5-BB03-DA7975CF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10C8B-8C82-468F-826C-36C369CD8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59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1E8A-2559-432D-9C86-A0701E86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7AC64-5349-4D44-8513-FCCC7C307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F1B02-E370-4B60-9CE9-64386F457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61DB1-C21E-4D54-B6D7-05AB2C67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E6455-6881-4ACB-AB9D-0F2CFA1A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094C2-CF0A-49CE-B07C-EC9A989B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84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F7B3-C363-40A9-90FA-5C3995A1C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D755F-CC82-4BA9-AD95-CC5C73941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703A7-A1CB-4499-9C7B-5B0A864C4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FAA7B-54F9-48E7-BF54-FFB88421A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201D3-43F9-486E-84BA-E46D064ED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770D1-8E1C-4948-B653-2908D285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CD52CB-5DFB-41DC-8E2B-9CB038B5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73575-803F-4826-8351-DB15AE4E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76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F318-8146-44BE-8C3A-8B2F7CE2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9AF0B1-0C2F-4D90-834D-0B249F73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29C63-D23D-47E5-A613-CE24969F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77FFB-5F54-41B6-A1AA-C7CD9E8D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90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9C62F-9F6F-448E-8BF3-785A3685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318D3-683D-4662-9C41-6C2C93C5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6314A-94F7-4F9B-A043-71F328A6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70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15E3-76A1-4143-9D70-5F6279BC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700F-63E0-4ADE-BC71-124E429A1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9E2F3-D822-4DA6-AF9A-FE60B4BCA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77CBF-0332-4B65-86C8-A6508B77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99207-4329-4688-9A5D-159E310DC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B452A-B55C-46EA-8E04-F74CB20F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923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8E17-2D04-4EC9-8EAF-51FC8B7C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6A51C-627F-49BB-97E7-36BDC6AAB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93DAF-4D1F-4C3C-A253-30FE1568B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DF314-16BA-467D-96AB-476462A1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CD858-4986-49AB-A14C-9C9942EA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A5A6C-07CA-449C-BACF-43CE47B3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F379-81A5-48A6-9C28-90967D11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1E2EC-6264-4F47-9503-8C5A7FB10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B263E-6390-4CE1-B03D-CAE177FF6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A55C9-F01B-412D-B437-BADA15FD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56F3D-AA07-45FB-94AA-36F20712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78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0641E9-A835-4333-9A20-B1752ABAE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B8FB6-2B65-4D23-BB70-639E78112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CCA6-DAA5-4F21-AEBF-6D1BD655B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C7DEB-FAD6-4E0F-A438-B6B7FF7C3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2565E-0163-467F-8553-C283D0EC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9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E337-5941-404E-B1AE-2153F767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C83F3-947B-424E-A08C-545686E32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6F8E4-2DD2-F94F-9AE1-ACC38F5D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DFB-23C8-3B41-8A34-8BE8F03E68D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91E2B-0F70-534B-8299-673AACB6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57524-4766-F94C-9763-6724A81C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7633-F30C-4A40-808B-C33B18ACE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1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1031-D2DD-5F42-8A1D-2104E063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40EDB-6955-9049-BD2C-46798010B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DE1C5-0E9E-2242-B95D-87AA2DB71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BF141-5D38-4340-BDD0-F0491B15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DFB-23C8-3B41-8A34-8BE8F03E68D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A92E3-1202-6844-8271-CADD9BBF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16F11-1DC8-524E-B530-BA9FF52B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7633-F30C-4A40-808B-C33B18ACE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4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6B2D-89FD-114D-AFA6-7E2B8844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4100-036A-1E4D-B21E-65EC1E828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1B032-D93C-A74E-937A-444AF3830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B5E931-E517-D848-9DBA-AD3E8FDDA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709A5-8CE0-C64E-985A-3A7FF1FBF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195C-3DA4-264A-8170-E26748F1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DFB-23C8-3B41-8A34-8BE8F03E68D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3ADF2-040B-5E4E-BA65-FB442986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14D8F7-1DEE-4240-B8FE-D04B5851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7633-F30C-4A40-808B-C33B18ACE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3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A3274-E98C-1546-8D3F-95518D37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F4AED-33CE-4744-844A-91AD3F03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DFB-23C8-3B41-8A34-8BE8F03E68D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36CF9-912B-4749-AAF5-1771B414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FEFCA4-C6EC-6147-8A39-9F3895BA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7633-F30C-4A40-808B-C33B18ACE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5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C2625C-00AE-A246-B086-F1923A71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DFB-23C8-3B41-8A34-8BE8F03E68D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1038C-1092-EC4A-A6DA-C596FEF6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15A10-088D-064B-A4CB-9F2E1DDE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7633-F30C-4A40-808B-C33B18ACE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4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036E-E1F0-4843-BB63-212973B9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62600-0EF8-DF46-8245-235100FBF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F25AD-19F0-174B-B5F7-0BB5DD387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29AE5-713D-0B4E-8BFE-36508FF6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DFB-23C8-3B41-8A34-8BE8F03E68D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DBC6C-66D7-4B41-AB63-2C650F2E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A49D0-AFFF-B741-B333-56807357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7633-F30C-4A40-808B-C33B18ACE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7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11BB-A1A8-844F-9EAD-BB9E3653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ACF71-D178-134E-B218-8E65A2D0F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C9147-E812-C245-B49A-F928860D4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4FE85-8D9B-574F-9C6F-91B41C1B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DFB-23C8-3B41-8A34-8BE8F03E68D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24853-789A-C348-B1D2-CD80BB6E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94BA6-52D4-6F45-972C-BB487C57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7633-F30C-4A40-808B-C33B18ACE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72305E-C9AA-2045-AA5E-23AA521F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29855-F9F5-D040-BBDC-89F5AC017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74D31-A059-D840-B3BB-D9BE5B6FE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45DFB-23C8-3B41-8A34-8BE8F03E68D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2EE51-1FD4-5A44-9821-D76AE1799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DD8CA-4C79-114D-A666-7282B0A99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E7633-F30C-4A40-808B-C33B18ACE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8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6D2ACF-90E0-4A19-BB68-D4BCDF8C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EDD30-F21C-4D15-A5AA-A45F26768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7584E-90DE-4077-84E6-1C93E5FFF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DB699-6FD9-4870-BF16-F93713599302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87E10-2163-4731-8BD2-DE6327E86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1141-788D-4511-B4F7-5C313DA65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3D1B2-7D3C-44B8-B6E6-DE9390E8B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10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1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2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11.png"/><Relationship Id="rId4" Type="http://schemas.openxmlformats.org/officeDocument/2006/relationships/image" Target="../media/image200.png"/><Relationship Id="rId9" Type="http://schemas.openxmlformats.org/officeDocument/2006/relationships/image" Target="../media/image2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3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10" Type="http://schemas.openxmlformats.org/officeDocument/2006/relationships/image" Target="../media/image29.svg"/><Relationship Id="rId4" Type="http://schemas.openxmlformats.org/officeDocument/2006/relationships/image" Target="../media/image70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anda-minter/abc_R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2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pomp/pomp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opoli.io/Bayesian-Julia/" TargetMode="External"/><Relationship Id="rId5" Type="http://schemas.openxmlformats.org/officeDocument/2006/relationships/hyperlink" Target="https://turing.ml/stable/" TargetMode="External"/><Relationship Id="rId4" Type="http://schemas.openxmlformats.org/officeDocument/2006/relationships/hyperlink" Target="https://julialang.org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mfinale/COVID-19_NorthKore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DB51E-6DC2-E349-80F4-9DA946C63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0" y="1056640"/>
            <a:ext cx="9144000" cy="18953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latin typeface="Yanone Kaffeesatz" pitchFamily="2" charset="0"/>
              </a:rPr>
              <a:t>북한 코로나 </a:t>
            </a:r>
            <a:r>
              <a:rPr lang="en-US" altLang="ko-KR" sz="4800" dirty="0">
                <a:latin typeface="Yanone Kaffeesatz" pitchFamily="2" charset="0"/>
              </a:rPr>
              <a:t>19 </a:t>
            </a:r>
            <a:r>
              <a:rPr lang="ko-KR" altLang="en-US" sz="4800" dirty="0">
                <a:latin typeface="Yanone Kaffeesatz" pitchFamily="2" charset="0"/>
              </a:rPr>
              <a:t>모델링</a:t>
            </a:r>
            <a:r>
              <a:rPr lang="en-US" sz="4800" dirty="0">
                <a:latin typeface="Yanone Kaffeesatz" pitchFamily="2" charset="0"/>
              </a:rPr>
              <a:t>: Stochastic SEPIAR Modeling Approach</a:t>
            </a:r>
            <a:endParaRPr lang="en-US" sz="4400" dirty="0">
              <a:latin typeface="Yanone Kaffeesatz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3FEB2-2A90-A942-A549-5A9679298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3905969"/>
            <a:ext cx="9144000" cy="243761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Yanone Kaffeesatz" pitchFamily="2" charset="0"/>
              </a:rPr>
              <a:t>Jong-Hoon Kim, …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Yanone Kaffeesatz" pitchFamily="2" charset="0"/>
              </a:rPr>
              <a:t>International Vaccine Institute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Yanone Kaffeesatz" pitchFamily="2" charset="0"/>
              </a:rPr>
              <a:t>25 June 2022</a:t>
            </a:r>
          </a:p>
        </p:txBody>
      </p:sp>
    </p:spTree>
    <p:extLst>
      <p:ext uri="{BB962C8B-B14F-4D97-AF65-F5344CB8AC3E}">
        <p14:creationId xmlns:p14="http://schemas.microsoft.com/office/powerpoint/2010/main" val="1651854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905B9FC-ED83-6E95-BB3B-4A80F845C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28" y="1760917"/>
            <a:ext cx="6217933" cy="493777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2FDD7E-B705-2150-2FD0-39A86100C913}"/>
              </a:ext>
            </a:extLst>
          </p:cNvPr>
          <p:cNvSpPr txBox="1">
            <a:spLocks/>
          </p:cNvSpPr>
          <p:nvPr/>
        </p:nvSpPr>
        <p:spPr>
          <a:xfrm>
            <a:off x="1042432" y="159313"/>
            <a:ext cx="10167937" cy="983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SEPIAR modeling: infections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</p:spTree>
    <p:extLst>
      <p:ext uri="{BB962C8B-B14F-4D97-AF65-F5344CB8AC3E}">
        <p14:creationId xmlns:p14="http://schemas.microsoft.com/office/powerpoint/2010/main" val="2013164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44D-CB17-A9BE-0D1F-C8E7A7112B2A}"/>
              </a:ext>
            </a:extLst>
          </p:cNvPr>
          <p:cNvSpPr txBox="1">
            <a:spLocks/>
          </p:cNvSpPr>
          <p:nvPr/>
        </p:nvSpPr>
        <p:spPr>
          <a:xfrm>
            <a:off x="1042432" y="159313"/>
            <a:ext cx="10167937" cy="983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Parameter estimates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7556F6-2113-DBC3-BA9C-0993D35BA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166" y="320033"/>
            <a:ext cx="6217933" cy="6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5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0915D2-A1F8-D574-4958-1B1B3F5A97C5}"/>
              </a:ext>
            </a:extLst>
          </p:cNvPr>
          <p:cNvSpPr txBox="1">
            <a:spLocks/>
          </p:cNvSpPr>
          <p:nvPr/>
        </p:nvSpPr>
        <p:spPr>
          <a:xfrm>
            <a:off x="478553" y="407504"/>
            <a:ext cx="5763720" cy="137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4950A"/>
                </a:solidFill>
                <a:latin typeface="Yanone Kaffeesatz"/>
              </a:rPr>
              <a:t>Rt based on the </a:t>
            </a:r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SEPIAR model + particle filtering  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A073F-4C81-AB10-B624-77EE2E7F3431}"/>
              </a:ext>
            </a:extLst>
          </p:cNvPr>
          <p:cNvSpPr txBox="1"/>
          <p:nvPr/>
        </p:nvSpPr>
        <p:spPr>
          <a:xfrm>
            <a:off x="478553" y="2523326"/>
            <a:ext cx="51021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Input:</a:t>
            </a:r>
          </a:p>
          <a:p>
            <a:r>
              <a:rPr lang="en-US" sz="2000" dirty="0"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 - Daily symptomatic cases (red dots)</a:t>
            </a:r>
          </a:p>
          <a:p>
            <a:r>
              <a:rPr lang="en-US" sz="2000" dirty="0"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 - SEPIAR</a:t>
            </a:r>
            <a:r>
              <a:rPr lang="ko-KR" altLang="en-US" sz="2000" dirty="0"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</a:t>
            </a:r>
            <a:r>
              <a:rPr lang="en-US" altLang="ko-KR" sz="2000" dirty="0"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model</a:t>
            </a:r>
            <a:endParaRPr lang="en-US" sz="2000" dirty="0">
              <a:latin typeface="Open Sans Condensed" pitchFamily="2" charset="0"/>
              <a:ea typeface="Open Sans Condensed" pitchFamily="2" charset="0"/>
              <a:cs typeface="Open Sans Condense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C6DA-7CB0-DBA0-F258-4A520D38D910}"/>
              </a:ext>
            </a:extLst>
          </p:cNvPr>
          <p:cNvSpPr txBox="1"/>
          <p:nvPr/>
        </p:nvSpPr>
        <p:spPr>
          <a:xfrm>
            <a:off x="478553" y="4107913"/>
            <a:ext cx="57637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output:</a:t>
            </a:r>
          </a:p>
          <a:p>
            <a:r>
              <a:rPr lang="en-US" sz="2000" dirty="0"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 - Model-predicted daily symptomatic cases (blue lines) </a:t>
            </a:r>
          </a:p>
          <a:p>
            <a:r>
              <a:rPr lang="en-US" sz="2000" dirty="0"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 - Daily reproduction ratio (R</a:t>
            </a:r>
            <a:r>
              <a:rPr lang="en-US" sz="2000" baseline="-25000" dirty="0"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t</a:t>
            </a:r>
            <a:r>
              <a:rPr lang="en-US" sz="2000" dirty="0"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) (green lines) 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7AAA6A8-6CAB-6D91-5091-2D1041E47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59" y="3495985"/>
            <a:ext cx="4184793" cy="332321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C8082E6-3163-923E-758B-7AB31226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09" y="121239"/>
            <a:ext cx="4356517" cy="34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5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70D1-2864-1245-88D5-573028C9B2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2978" y="73848"/>
            <a:ext cx="10167937" cy="11795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4950A"/>
                </a:solidFill>
                <a:latin typeface="Yanone Kaffeesatz" pitchFamily="2" charset="0"/>
              </a:rPr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7BE26-D450-4C83-9E0B-2FA4724371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9326" y="1179196"/>
            <a:ext cx="10646424" cy="556768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A model for the modeling process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Rapid spread of COVID-19 in Shincheonji Community (real-world problem)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Two-patch models of COVID-19 transmission (conceptual model) 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Stochastic Susceptible-Exposed-Presymptomatic-Asymptomatic-Infectious-Recovered (SEPAIR) model (mathematical model)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Parameter estimation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Approximate Bayesian Computation Sequential Monte Carlo (ABC–SMC)</a:t>
            </a:r>
            <a:endParaRPr lang="en-US" altLang="ko-KR" sz="2800" dirty="0">
              <a:highlight>
                <a:srgbClr val="C0C0C0"/>
              </a:highlight>
              <a:latin typeface="Yanone Kaffeesatz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altLang="ko-KR" sz="28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Reproduction number (</a:t>
            </a:r>
            <a:r>
              <a:rPr lang="en-US" altLang="ko-KR" sz="2800" i="1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sz="2800" i="1" baseline="-250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altLang="ko-KR" sz="28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) of COVID-19 in Shincheonji and the rest </a:t>
            </a:r>
          </a:p>
          <a:p>
            <a:pPr lvl="1">
              <a:spcAft>
                <a:spcPts val="600"/>
              </a:spcAft>
            </a:pPr>
            <a:r>
              <a:rPr lang="en-US" altLang="ko-KR" sz="28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Hidden infections</a:t>
            </a:r>
          </a:p>
          <a:p>
            <a:pPr lvl="1">
              <a:spcAft>
                <a:spcPts val="600"/>
              </a:spcAft>
            </a:pPr>
            <a:r>
              <a:rPr lang="en-US" altLang="ko-KR" sz="28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Mixing between two patches</a:t>
            </a:r>
          </a:p>
          <a:p>
            <a:pPr>
              <a:spcAft>
                <a:spcPts val="600"/>
              </a:spcAft>
            </a:pPr>
            <a:r>
              <a:rPr lang="en-US" altLang="ko-KR" sz="32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765949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E6FC948-1523-4F4F-95A9-399DD44F4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1"/>
          <a:stretch/>
        </p:blipFill>
        <p:spPr>
          <a:xfrm>
            <a:off x="1968968" y="1220620"/>
            <a:ext cx="7863840" cy="5226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1FFC90-0E45-2E04-B157-0C16038829D5}"/>
              </a:ext>
            </a:extLst>
          </p:cNvPr>
          <p:cNvSpPr txBox="1"/>
          <p:nvPr/>
        </p:nvSpPr>
        <p:spPr>
          <a:xfrm>
            <a:off x="7715049" y="6447097"/>
            <a:ext cx="377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Park et al.  (2021) Frontiers in Public Health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B922D9-6DAE-27D6-FCE3-32E7165D83A7}"/>
              </a:ext>
            </a:extLst>
          </p:cNvPr>
          <p:cNvSpPr txBox="1">
            <a:spLocks/>
          </p:cNvSpPr>
          <p:nvPr/>
        </p:nvSpPr>
        <p:spPr>
          <a:xfrm>
            <a:off x="379044" y="-874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4950A"/>
                </a:solidFill>
                <a:latin typeface="Yanone Kaffeesatz"/>
              </a:rPr>
              <a:t>Daily confirmed COVID-19 cases in Korea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147265-D7A3-5F9F-4DF2-C145D9D46FA0}"/>
              </a:ext>
            </a:extLst>
          </p:cNvPr>
          <p:cNvSpPr/>
          <p:nvPr/>
        </p:nvSpPr>
        <p:spPr>
          <a:xfrm>
            <a:off x="2936240" y="2316480"/>
            <a:ext cx="751840" cy="2741780"/>
          </a:xfrm>
          <a:prstGeom prst="ellipse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95DFA-122B-6445-2CAF-33CDE39B86F0}"/>
              </a:ext>
            </a:extLst>
          </p:cNvPr>
          <p:cNvSpPr txBox="1"/>
          <p:nvPr/>
        </p:nvSpPr>
        <p:spPr>
          <a:xfrm>
            <a:off x="2621280" y="1928079"/>
            <a:ext cx="3005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COVID-19 outbreak in Shincheonji</a:t>
            </a:r>
          </a:p>
        </p:txBody>
      </p:sp>
    </p:spTree>
    <p:extLst>
      <p:ext uri="{BB962C8B-B14F-4D97-AF65-F5344CB8AC3E}">
        <p14:creationId xmlns:p14="http://schemas.microsoft.com/office/powerpoint/2010/main" val="60607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953522B-1C7B-443B-97BA-0D90E7E0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5" y="1405933"/>
            <a:ext cx="6120914" cy="48589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E5F182-9502-41FF-BC6F-C843370025BC}"/>
              </a:ext>
            </a:extLst>
          </p:cNvPr>
          <p:cNvSpPr txBox="1">
            <a:spLocks/>
          </p:cNvSpPr>
          <p:nvPr/>
        </p:nvSpPr>
        <p:spPr>
          <a:xfrm>
            <a:off x="333831" y="158567"/>
            <a:ext cx="11821516" cy="928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4A628"/>
                </a:solidFill>
                <a:latin typeface="Yanone Kaffeesatz"/>
              </a:rPr>
              <a:t>COVID-19 outbreak in Shincheonji Church of Jesus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3CBDE87-4EC5-4B4F-8223-79859BC46210}"/>
              </a:ext>
            </a:extLst>
          </p:cNvPr>
          <p:cNvSpPr txBox="1">
            <a:spLocks/>
          </p:cNvSpPr>
          <p:nvPr/>
        </p:nvSpPr>
        <p:spPr>
          <a:xfrm>
            <a:off x="6781422" y="1346201"/>
            <a:ext cx="5124828" cy="4918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Within two weeks, 3,081 connected cases were identified.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The outbreak size doubled in less than every 2 days (14/log2(3081) ≈ 1.21)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00000"/>
                </a:solidFill>
              </a:rPr>
              <a:t>Doubling time s</a:t>
            </a:r>
            <a:r>
              <a:rPr lang="en-US" sz="2400" dirty="0">
                <a:solidFill>
                  <a:srgbClr val="000000"/>
                </a:solidFill>
              </a:rPr>
              <a:t>horter than observed in the early stages of the COVID-19 outbreak in China (2.5 and 3.1 days in Hubei Province and Hunan Province, respectively)</a:t>
            </a:r>
            <a:endParaRPr lang="en-US" sz="2400" dirty="0"/>
          </a:p>
          <a:p>
            <a:pPr marL="0" indent="0">
              <a:buNone/>
            </a:pPr>
            <a:endParaRPr lang="en-US" dirty="0"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63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70D1-2864-1245-88D5-573028C9B2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5538" y="266888"/>
            <a:ext cx="10167937" cy="11795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4950A"/>
                </a:solidFill>
                <a:latin typeface="Yanone Kaffeesatz" pitchFamily="2" charset="0"/>
              </a:rPr>
              <a:t>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7BE26-D450-4C83-9E0B-2FA4724371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9326" y="1586753"/>
            <a:ext cx="7198424" cy="559954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돋움" panose="020B0600000101010101" pitchFamily="50" charset="-127"/>
                <a:ea typeface="돋움" panose="020B0600000101010101" pitchFamily="50" charset="-127"/>
                <a:cs typeface="Calibri" panose="020F0502020204030204" pitchFamily="34" charset="0"/>
              </a:rPr>
              <a:t>국가수리과학연구소</a:t>
            </a:r>
            <a:r>
              <a:rPr lang="en-US" altLang="ko-KR" sz="3200" dirty="0">
                <a:latin typeface="돋움" panose="020B0600000101010101" pitchFamily="50" charset="-127"/>
                <a:ea typeface="돋움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3200" dirty="0">
                <a:latin typeface="돋움" panose="020B0600000101010101" pitchFamily="50" charset="-127"/>
                <a:ea typeface="돋움" panose="020B0600000101010101" pitchFamily="50" charset="-127"/>
                <a:cs typeface="Calibri" panose="020F0502020204030204" pitchFamily="34" charset="0"/>
              </a:rPr>
              <a:t>손우식</a:t>
            </a:r>
            <a:r>
              <a:rPr lang="en-US" altLang="ko-KR" sz="3200" dirty="0">
                <a:latin typeface="돋움" panose="020B0600000101010101" pitchFamily="50" charset="-127"/>
                <a:ea typeface="돋움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3200" dirty="0" err="1">
                <a:latin typeface="돋움" panose="020B0600000101010101" pitchFamily="50" charset="-127"/>
                <a:ea typeface="돋움" panose="020B0600000101010101" pitchFamily="50" charset="-127"/>
                <a:cs typeface="Calibri" panose="020F0502020204030204" pitchFamily="34" charset="0"/>
              </a:rPr>
              <a:t>원용설</a:t>
            </a:r>
            <a:endParaRPr lang="en-US" altLang="ko-KR" sz="3200" dirty="0">
              <a:latin typeface="돋움" panose="020B0600000101010101" pitchFamily="50" charset="-127"/>
              <a:ea typeface="돋움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4F32AD4-F841-4311-8F92-20965197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50" y="2382395"/>
            <a:ext cx="1857634" cy="5430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0B2791D-AD80-420D-BEBE-66F7749A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50" y="3161084"/>
            <a:ext cx="2646232" cy="828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0A0EC-BD7E-4430-8B6F-315C1D8ED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50" y="1487609"/>
            <a:ext cx="3838513" cy="714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4B0926-4999-9A49-A04E-4BDFFDE9E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358" y="3633610"/>
            <a:ext cx="6409839" cy="28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0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840023" y="185563"/>
            <a:ext cx="1060899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rgbClr val="F4950A"/>
                </a:solidFill>
                <a:latin typeface="Yanone Kaffeesatz"/>
              </a:rPr>
              <a:t>Questions about the explosive spread of COVID-19 in Shincheonji</a:t>
            </a:r>
            <a:endParaRPr lang="en-US" sz="4000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B7F8B0-F01D-406A-8FC5-402E7C0CD18D}"/>
              </a:ext>
            </a:extLst>
          </p:cNvPr>
          <p:cNvSpPr txBox="1">
            <a:spLocks/>
          </p:cNvSpPr>
          <p:nvPr/>
        </p:nvSpPr>
        <p:spPr>
          <a:xfrm>
            <a:off x="840023" y="2106593"/>
            <a:ext cx="10515978" cy="349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Basic reproduction number (</a:t>
            </a:r>
            <a:r>
              <a:rPr lang="en-US" altLang="ko-KR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baseline="-25000" dirty="0"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) for Shincheonji and non-Shincheonji people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Uncertainties around the epidemiology of the outbreak.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Hidden infections when the index case developed symptoms on Feb 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The extent of cross-transmissions between Shincheonji and non-Shincheonji people</a:t>
            </a:r>
            <a:endParaRPr lang="en-US" dirty="0"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92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91C1-1657-63DA-1EB1-F1D6374B8149}"/>
              </a:ext>
            </a:extLst>
          </p:cNvPr>
          <p:cNvSpPr txBox="1">
            <a:spLocks/>
          </p:cNvSpPr>
          <p:nvPr/>
        </p:nvSpPr>
        <p:spPr>
          <a:xfrm>
            <a:off x="333831" y="158567"/>
            <a:ext cx="11821516" cy="928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4A628"/>
                </a:solidFill>
                <a:latin typeface="Yanone Kaffeesatz"/>
              </a:rPr>
              <a:t>Shincheonji Church of Jesus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21598-0770-AF7A-0EC5-4594A2CFDF28}"/>
              </a:ext>
            </a:extLst>
          </p:cNvPr>
          <p:cNvSpPr txBox="1">
            <a:spLocks/>
          </p:cNvSpPr>
          <p:nvPr/>
        </p:nvSpPr>
        <p:spPr>
          <a:xfrm>
            <a:off x="670561" y="1346201"/>
            <a:ext cx="5591688" cy="4949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Worshipers used to sit close together on the floor and facial coverings, such as glasses and face masks, are forbidden.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Members were expected to attend services despite illness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00000"/>
                </a:solidFill>
              </a:rPr>
              <a:t>The index case of the Daegu City attended worship together with some 1000 Shincheonji members.</a:t>
            </a:r>
            <a:endParaRPr lang="en-US" dirty="0"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017F7-7385-2AC7-CB7E-D702D7ED8154}"/>
              </a:ext>
            </a:extLst>
          </p:cNvPr>
          <p:cNvSpPr txBox="1"/>
          <p:nvPr/>
        </p:nvSpPr>
        <p:spPr>
          <a:xfrm>
            <a:off x="6983423" y="4676615"/>
            <a:ext cx="5313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https://www.bbc.com/news/av/world-asia-51851250</a:t>
            </a:r>
          </a:p>
        </p:txBody>
      </p:sp>
      <p:pic>
        <p:nvPicPr>
          <p:cNvPr id="8" name="Picture 7" descr="A group of people raising their hands&#10;&#10;Description automatically generated with medium confidence">
            <a:extLst>
              <a:ext uri="{FF2B5EF4-FFF2-40B4-BE49-F238E27FC236}">
                <a16:creationId xmlns:a16="http://schemas.microsoft.com/office/drawing/2014/main" id="{4CCAB97C-BCCA-741D-C8D2-52055B47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883" y="1466334"/>
            <a:ext cx="559168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FCD3-7695-4FAE-8C89-B7FF6A5A5DFD}"/>
              </a:ext>
            </a:extLst>
          </p:cNvPr>
          <p:cNvSpPr txBox="1">
            <a:spLocks/>
          </p:cNvSpPr>
          <p:nvPr/>
        </p:nvSpPr>
        <p:spPr>
          <a:xfrm>
            <a:off x="425260" y="111607"/>
            <a:ext cx="11766739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0" i="0" dirty="0">
                <a:solidFill>
                  <a:srgbClr val="F4A628"/>
                </a:solidFill>
                <a:effectLst/>
                <a:latin typeface="Yanone Kaffeesatz"/>
              </a:rPr>
              <a:t>Two-patch </a:t>
            </a:r>
            <a:r>
              <a:rPr lang="en-US" b="0" i="0" dirty="0">
                <a:solidFill>
                  <a:srgbClr val="F4A628"/>
                </a:solidFill>
                <a:effectLst/>
                <a:latin typeface="Yanone Kaffeesatz"/>
              </a:rPr>
              <a:t>S</a:t>
            </a:r>
            <a:r>
              <a:rPr lang="en-US" altLang="ko-KR" b="0" i="0" dirty="0">
                <a:solidFill>
                  <a:srgbClr val="F4A628"/>
                </a:solidFill>
                <a:effectLst/>
                <a:latin typeface="Yanone Kaffeesatz"/>
              </a:rPr>
              <a:t>EPIAR model </a:t>
            </a:r>
            <a:r>
              <a:rPr lang="en-US" altLang="ko-KR" dirty="0">
                <a:solidFill>
                  <a:srgbClr val="F4A628"/>
                </a:solidFill>
                <a:latin typeface="Yanone Kaffeesatz"/>
              </a:rPr>
              <a:t>for the COVID-19 outbreak in Sincheonji</a:t>
            </a:r>
            <a:endParaRPr lang="en-US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405FA14-FE3B-494D-AD8B-B1B63E22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17" y="1291120"/>
            <a:ext cx="7744766" cy="2263855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BCB97A-D5E3-4A68-AE74-36706E2BFC0F}"/>
              </a:ext>
            </a:extLst>
          </p:cNvPr>
          <p:cNvSpPr txBox="1">
            <a:spLocks/>
          </p:cNvSpPr>
          <p:nvPr/>
        </p:nvSpPr>
        <p:spPr>
          <a:xfrm>
            <a:off x="875922" y="4044634"/>
            <a:ext cx="10515978" cy="1522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Includes pre-symptomatic (P),  asymptomatic (A), and isolated (C) classes</a:t>
            </a:r>
            <a:endParaRPr lang="en-US" altLang="ko-KR" sz="2400" i="1" dirty="0"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Times New Roman" panose="02020603050405020304" pitchFamily="18" charset="0"/>
              </a:rPr>
              <a:t>Includes two patches between which cross-infection occurs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Times New Roman" panose="02020603050405020304" pitchFamily="18" charset="0"/>
              </a:rPr>
              <a:t>Smaller number of people in Shincheonji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400" dirty="0"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28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B2BD3BD-9A6C-E212-C4B2-FB09E7D8C99D}"/>
              </a:ext>
            </a:extLst>
          </p:cNvPr>
          <p:cNvSpPr/>
          <p:nvPr/>
        </p:nvSpPr>
        <p:spPr>
          <a:xfrm>
            <a:off x="3944224" y="1442908"/>
            <a:ext cx="4303552" cy="43035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4CA203-8D7E-C8AC-8E34-B7EF5071B271}"/>
              </a:ext>
            </a:extLst>
          </p:cNvPr>
          <p:cNvSpPr txBox="1">
            <a:spLocks/>
          </p:cNvSpPr>
          <p:nvPr/>
        </p:nvSpPr>
        <p:spPr>
          <a:xfrm>
            <a:off x="379044" y="41107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Modeling process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9AA2F0-28F6-4EBA-0293-9B4DBF4E3B9E}"/>
              </a:ext>
            </a:extLst>
          </p:cNvPr>
          <p:cNvSpPr/>
          <p:nvPr/>
        </p:nvSpPr>
        <p:spPr>
          <a:xfrm>
            <a:off x="5283358" y="1104404"/>
            <a:ext cx="1550872" cy="677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9AA9D-DBC1-E595-F887-5E9B112A7597}"/>
              </a:ext>
            </a:extLst>
          </p:cNvPr>
          <p:cNvSpPr txBox="1"/>
          <p:nvPr/>
        </p:nvSpPr>
        <p:spPr>
          <a:xfrm>
            <a:off x="5357768" y="1231845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 questions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992282-024B-AE23-0979-14E36ED29E59}"/>
              </a:ext>
            </a:extLst>
          </p:cNvPr>
          <p:cNvSpPr/>
          <p:nvPr/>
        </p:nvSpPr>
        <p:spPr>
          <a:xfrm>
            <a:off x="7250886" y="2615784"/>
            <a:ext cx="1550872" cy="677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C2B89-965A-3F64-278C-BC4E62B74307}"/>
              </a:ext>
            </a:extLst>
          </p:cNvPr>
          <p:cNvSpPr txBox="1"/>
          <p:nvPr/>
        </p:nvSpPr>
        <p:spPr>
          <a:xfrm>
            <a:off x="7380913" y="2763217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data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AEB11-6F24-4958-A7A8-7E1EA0090BBF}"/>
              </a:ext>
            </a:extLst>
          </p:cNvPr>
          <p:cNvSpPr/>
          <p:nvPr/>
        </p:nvSpPr>
        <p:spPr>
          <a:xfrm>
            <a:off x="3390242" y="4229853"/>
            <a:ext cx="1554480" cy="677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87A0D-436C-A2E6-CE6E-23F22ABA32BE}"/>
              </a:ext>
            </a:extLst>
          </p:cNvPr>
          <p:cNvSpPr txBox="1"/>
          <p:nvPr/>
        </p:nvSpPr>
        <p:spPr>
          <a:xfrm>
            <a:off x="3390242" y="4229798"/>
            <a:ext cx="147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 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3DC5A-7018-35D8-5B5E-40E51FEB63A5}"/>
              </a:ext>
            </a:extLst>
          </p:cNvPr>
          <p:cNvSpPr/>
          <p:nvPr/>
        </p:nvSpPr>
        <p:spPr>
          <a:xfrm>
            <a:off x="3168788" y="2577113"/>
            <a:ext cx="1550872" cy="677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E367E-38BE-F23E-0D45-54D90DE998C1}"/>
              </a:ext>
            </a:extLst>
          </p:cNvPr>
          <p:cNvSpPr txBox="1"/>
          <p:nvPr/>
        </p:nvSpPr>
        <p:spPr>
          <a:xfrm>
            <a:off x="3427449" y="2579691"/>
            <a:ext cx="147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Answer questions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DA11F-FD40-5272-B83E-718D0AAFFAE0}"/>
              </a:ext>
            </a:extLst>
          </p:cNvPr>
          <p:cNvSpPr/>
          <p:nvPr/>
        </p:nvSpPr>
        <p:spPr>
          <a:xfrm>
            <a:off x="7142920" y="4228253"/>
            <a:ext cx="1550872" cy="677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79F6EE-DE01-B0AB-A4FE-79D82D9D3146}"/>
              </a:ext>
            </a:extLst>
          </p:cNvPr>
          <p:cNvSpPr txBox="1"/>
          <p:nvPr/>
        </p:nvSpPr>
        <p:spPr>
          <a:xfrm>
            <a:off x="7528631" y="4369059"/>
            <a:ext cx="86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D464F4D-0ABE-C7ED-E614-620D52123132}"/>
              </a:ext>
            </a:extLst>
          </p:cNvPr>
          <p:cNvSpPr/>
          <p:nvPr/>
        </p:nvSpPr>
        <p:spPr>
          <a:xfrm rot="2771447">
            <a:off x="4611441" y="1832690"/>
            <a:ext cx="182880" cy="2743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183BF92-3887-2A38-DD66-2CD925AD482D}"/>
              </a:ext>
            </a:extLst>
          </p:cNvPr>
          <p:cNvSpPr/>
          <p:nvPr/>
        </p:nvSpPr>
        <p:spPr>
          <a:xfrm rot="7710457">
            <a:off x="7380646" y="1809603"/>
            <a:ext cx="182880" cy="2743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6C9FB-6667-7314-8A60-77D4B22750AF}"/>
              </a:ext>
            </a:extLst>
          </p:cNvPr>
          <p:cNvSpPr txBox="1"/>
          <p:nvPr/>
        </p:nvSpPr>
        <p:spPr>
          <a:xfrm>
            <a:off x="4595844" y="6214544"/>
            <a:ext cx="58655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Adapted from </a:t>
            </a:r>
            <a:r>
              <a:rPr lang="en-US" sz="1600" dirty="0" err="1"/>
              <a:t>Bolker</a:t>
            </a:r>
            <a:r>
              <a:rPr lang="en-US" sz="1600" dirty="0"/>
              <a:t> (2007) </a:t>
            </a:r>
            <a:r>
              <a:rPr lang="en-US" sz="1600" i="1" dirty="0"/>
              <a:t>Ecological Models and Data in R</a:t>
            </a:r>
            <a:r>
              <a:rPr lang="en-US" sz="1600" dirty="0"/>
              <a:t> (p.27)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535874C-3A23-55A9-D66B-DF2DFB264EF5}"/>
              </a:ext>
            </a:extLst>
          </p:cNvPr>
          <p:cNvSpPr/>
          <p:nvPr/>
        </p:nvSpPr>
        <p:spPr>
          <a:xfrm>
            <a:off x="4515432" y="3767027"/>
            <a:ext cx="3160846" cy="1309562"/>
          </a:xfrm>
          <a:prstGeom prst="arc">
            <a:avLst>
              <a:gd name="adj1" fmla="val 11324527"/>
              <a:gd name="adj2" fmla="val 21080884"/>
            </a:avLst>
          </a:prstGeom>
          <a:noFill/>
          <a:ln w="127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4E3FF7C-5215-542C-CAB0-AFAC03A95844}"/>
              </a:ext>
            </a:extLst>
          </p:cNvPr>
          <p:cNvSpPr/>
          <p:nvPr/>
        </p:nvSpPr>
        <p:spPr>
          <a:xfrm rot="16200000">
            <a:off x="6004871" y="5599570"/>
            <a:ext cx="182880" cy="2743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4B4B89-0ADB-626D-F639-F3FE1A922566}"/>
              </a:ext>
            </a:extLst>
          </p:cNvPr>
          <p:cNvSpPr txBox="1"/>
          <p:nvPr/>
        </p:nvSpPr>
        <p:spPr>
          <a:xfrm>
            <a:off x="8466666" y="4228253"/>
            <a:ext cx="1994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process &amp; measurement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34F243-10BD-4B35-49BC-993EE7B47BDE}"/>
              </a:ext>
            </a:extLst>
          </p:cNvPr>
          <p:cNvSpPr txBox="1"/>
          <p:nvPr/>
        </p:nvSpPr>
        <p:spPr>
          <a:xfrm>
            <a:off x="1174035" y="2441191"/>
            <a:ext cx="1994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Do the model-based inferences make sense?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FDE9D2-4037-3494-B61D-1416C0AE37E8}"/>
              </a:ext>
            </a:extLst>
          </p:cNvPr>
          <p:cNvSpPr txBox="1"/>
          <p:nvPr/>
        </p:nvSpPr>
        <p:spPr>
          <a:xfrm>
            <a:off x="1432696" y="4438617"/>
            <a:ext cx="1994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point &amp; interval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963244" y="419243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Data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B7F8B0-F01D-406A-8FC5-402E7C0CD18D}"/>
              </a:ext>
            </a:extLst>
          </p:cNvPr>
          <p:cNvSpPr txBox="1">
            <a:spLocks/>
          </p:cNvSpPr>
          <p:nvPr/>
        </p:nvSpPr>
        <p:spPr>
          <a:xfrm>
            <a:off x="747533" y="1585729"/>
            <a:ext cx="10515978" cy="451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Daily reports from Korea Disease Control and Prevention Agency (KDCA)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Time series of patients confirmed with COVID-19 in Shincheonji community and the overall Daegu City over the period of 18 Feb – 31 Mar 2020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Cases confirmed with SARS-CoV 2 based on reverse transcription polymerase chain reaction (RT-PCR)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Natural history of infection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Incubation period, pre-symptomatic state, asymptomatic people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Number of Shincheonji people and the population size of Daegu</a:t>
            </a:r>
          </a:p>
        </p:txBody>
      </p:sp>
    </p:spTree>
    <p:extLst>
      <p:ext uri="{BB962C8B-B14F-4D97-AF65-F5344CB8AC3E}">
        <p14:creationId xmlns:p14="http://schemas.microsoft.com/office/powerpoint/2010/main" val="62595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47105-4759-3B80-43B2-5A9E38C8E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6586"/>
          <a:stretch/>
        </p:blipFill>
        <p:spPr>
          <a:xfrm>
            <a:off x="679261" y="1345962"/>
            <a:ext cx="4847780" cy="4166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568720-0898-740F-7263-BBFDB9962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02" b="15235"/>
          <a:stretch/>
        </p:blipFill>
        <p:spPr>
          <a:xfrm>
            <a:off x="6096001" y="1410224"/>
            <a:ext cx="4869852" cy="3996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14E5E-02D5-8EBD-AD1B-B4E6F9053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80"/>
          <a:stretch/>
        </p:blipFill>
        <p:spPr>
          <a:xfrm>
            <a:off x="2561493" y="5647204"/>
            <a:ext cx="3747135" cy="11883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3FE8599-BCC1-8CE0-5E86-9F076A905703}"/>
              </a:ext>
            </a:extLst>
          </p:cNvPr>
          <p:cNvSpPr txBox="1">
            <a:spLocks/>
          </p:cNvSpPr>
          <p:nvPr/>
        </p:nvSpPr>
        <p:spPr>
          <a:xfrm>
            <a:off x="343980" y="31282"/>
            <a:ext cx="11766739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dirty="0">
                <a:solidFill>
                  <a:srgbClr val="F4A628"/>
                </a:solidFill>
                <a:effectLst/>
                <a:latin typeface="Yanone Kaffeesatz"/>
              </a:rPr>
              <a:t>S</a:t>
            </a:r>
            <a:r>
              <a:rPr lang="en-US" altLang="ko-KR" b="0" i="0" dirty="0">
                <a:solidFill>
                  <a:srgbClr val="F4A628"/>
                </a:solidFill>
                <a:effectLst/>
                <a:latin typeface="Yanone Kaffeesatz"/>
              </a:rPr>
              <a:t>EPAIR model </a:t>
            </a:r>
            <a:r>
              <a:rPr lang="en-US" altLang="ko-KR" dirty="0">
                <a:solidFill>
                  <a:srgbClr val="F4A628"/>
                </a:solidFill>
                <a:latin typeface="Yanone Kaffeesatz"/>
              </a:rPr>
              <a:t>parameters: fixed, varied, or estimated</a:t>
            </a:r>
            <a:endParaRPr lang="en-US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B2657-2B0F-3280-550D-12C3D8F29448}"/>
              </a:ext>
            </a:extLst>
          </p:cNvPr>
          <p:cNvSpPr/>
          <p:nvPr/>
        </p:nvSpPr>
        <p:spPr>
          <a:xfrm>
            <a:off x="1442720" y="1818640"/>
            <a:ext cx="1737360" cy="320040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26CEC-A7ED-03CF-CED5-7CCE054D62E9}"/>
              </a:ext>
            </a:extLst>
          </p:cNvPr>
          <p:cNvSpPr/>
          <p:nvPr/>
        </p:nvSpPr>
        <p:spPr>
          <a:xfrm>
            <a:off x="6896620" y="1420384"/>
            <a:ext cx="1737360" cy="320040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301291-3FB8-36E8-AA95-36C401EBEF8D}"/>
              </a:ext>
            </a:extLst>
          </p:cNvPr>
          <p:cNvSpPr/>
          <p:nvPr/>
        </p:nvSpPr>
        <p:spPr>
          <a:xfrm>
            <a:off x="6906780" y="3147584"/>
            <a:ext cx="1251700" cy="195056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448EF606-52A8-0F79-85A5-9B6E9D6DB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23" y="5341917"/>
                <a:ext cx="4996257" cy="1027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ko-KR" sz="20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Δ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2000" dirty="0">
                  <a:latin typeface="Yanone Kaffeesatz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448EF606-52A8-0F79-85A5-9B6E9D6DB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23" y="5341917"/>
                <a:ext cx="4996257" cy="10274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2AC21F-03ED-6D8F-F777-4C248BAB071B}"/>
                  </a:ext>
                </a:extLst>
              </p:cNvPr>
              <p:cNvSpPr txBox="1"/>
              <p:nvPr/>
            </p:nvSpPr>
            <p:spPr>
              <a:xfrm>
                <a:off x="5902958" y="5305622"/>
                <a:ext cx="2889504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2AC21F-03ED-6D8F-F777-4C248BAB0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958" y="5305622"/>
                <a:ext cx="2889504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38392239-36CF-CDE2-F9BD-78055865A4ED}"/>
              </a:ext>
            </a:extLst>
          </p:cNvPr>
          <p:cNvSpPr txBox="1">
            <a:spLocks/>
          </p:cNvSpPr>
          <p:nvPr/>
        </p:nvSpPr>
        <p:spPr>
          <a:xfrm>
            <a:off x="343980" y="31282"/>
            <a:ext cx="11766739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dirty="0">
                <a:solidFill>
                  <a:srgbClr val="F4A628"/>
                </a:solidFill>
                <a:effectLst/>
                <a:latin typeface="Yanone Kaffeesatz"/>
              </a:rPr>
              <a:t>Mathematical model: tau-leaping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5DA4DF83-D5C2-6F56-092C-E518053A91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112848"/>
                <a:ext cx="5816790" cy="5610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𝛥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𝑆𝐸</m:t>
                          </m:r>
                        </m:sup>
                      </m:sSubSup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𝛥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ko-KR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5DA4DF83-D5C2-6F56-092C-E518053A9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2848"/>
                <a:ext cx="5816790" cy="561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D59DF9F2-8269-6C38-8C81-A6C80496A5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677490"/>
                <a:ext cx="6014719" cy="5610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𝑆𝐸</m:t>
                          </m:r>
                        </m:sup>
                      </m:sSubSup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𝛥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~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Binom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 1 −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exp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𝛥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D59DF9F2-8269-6C38-8C81-A6C80496A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1677490"/>
                <a:ext cx="6014719" cy="561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708DD730-6356-70F3-9054-5B7373C2B7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2192101"/>
                <a:ext cx="5616017" cy="5610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𝐸𝑃</m:t>
                          </m:r>
                        </m:sup>
                      </m:sSubSup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𝛥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~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Binom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 1 −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exp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𝜀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𝛥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708DD730-6356-70F3-9054-5B7373C2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2192101"/>
                <a:ext cx="5616017" cy="5610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985D9C3C-8E66-05A2-8B55-28D7DB0FA1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023" y="3665758"/>
                <a:ext cx="7221295" cy="5610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𝑆𝐸</m:t>
                        </m:r>
                      </m:sup>
                    </m:sSubSup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-</a:t>
                </a:r>
                <a:r>
                  <a:rPr lang="en-US" altLang="ko-KR" sz="20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𝐸𝑃</m:t>
                        </m:r>
                      </m:sup>
                    </m:sSubSup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985D9C3C-8E66-05A2-8B55-28D7DB0FA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23" y="3665758"/>
                <a:ext cx="7221295" cy="561068"/>
              </a:xfrm>
              <a:prstGeom prst="rect">
                <a:avLst/>
              </a:prstGeom>
              <a:blipFill>
                <a:blip r:embed="rId7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CECC0F-4BCF-EFB1-4C7C-4C0960379ACB}"/>
                  </a:ext>
                </a:extLst>
              </p:cNvPr>
              <p:cNvSpPr txBox="1"/>
              <p:nvPr/>
            </p:nvSpPr>
            <p:spPr>
              <a:xfrm flipH="1">
                <a:off x="7452356" y="2555552"/>
                <a:ext cx="3906521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𝑥𝑦</m:t>
                        </m:r>
                      </m:sup>
                    </m:sSubSup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/>
                  <a:t>= the number of people who transit from 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y</m:t>
                    </m:r>
                  </m:oMath>
                </a14:m>
                <a:r>
                  <a:rPr lang="en-US" dirty="0"/>
                  <a:t> over the time interval from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US" dirty="0"/>
                  <a:t> in patch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CECC0F-4BCF-EFB1-4C7C-4C096037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52356" y="2555552"/>
                <a:ext cx="3906521" cy="956929"/>
              </a:xfrm>
              <a:prstGeom prst="rect">
                <a:avLst/>
              </a:prstGeom>
              <a:blipFill>
                <a:blip r:embed="rId8"/>
                <a:stretch>
                  <a:fillRect l="-1248" t="-1274" r="-156" b="-9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3BFD1D-808E-DDC9-7E66-2CA0CC022318}"/>
                  </a:ext>
                </a:extLst>
              </p:cNvPr>
              <p:cNvSpPr txBox="1"/>
              <p:nvPr/>
            </p:nvSpPr>
            <p:spPr>
              <a:xfrm flipH="1">
                <a:off x="7452357" y="1677490"/>
                <a:ext cx="39065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/>
                  <a:t> = the number of people who reside in 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US" dirty="0"/>
                  <a:t> in patch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3BFD1D-808E-DDC9-7E66-2CA0CC02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52357" y="1677490"/>
                <a:ext cx="3906521" cy="646331"/>
              </a:xfrm>
              <a:prstGeom prst="rect">
                <a:avLst/>
              </a:prstGeom>
              <a:blipFill>
                <a:blip r:embed="rId9"/>
                <a:stretch>
                  <a:fillRect l="-124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EC12F3C7-30C0-04EF-2E82-FDB322A47EC5}"/>
              </a:ext>
            </a:extLst>
          </p:cNvPr>
          <p:cNvSpPr/>
          <p:nvPr/>
        </p:nvSpPr>
        <p:spPr>
          <a:xfrm>
            <a:off x="1447800" y="4236720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0F98CB-0090-9AEF-3705-0DD895C0DAF7}"/>
              </a:ext>
            </a:extLst>
          </p:cNvPr>
          <p:cNvSpPr/>
          <p:nvPr/>
        </p:nvSpPr>
        <p:spPr>
          <a:xfrm>
            <a:off x="1447800" y="4389120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C2261C-EC7E-FA00-989A-06B93F06FF89}"/>
              </a:ext>
            </a:extLst>
          </p:cNvPr>
          <p:cNvSpPr/>
          <p:nvPr/>
        </p:nvSpPr>
        <p:spPr>
          <a:xfrm>
            <a:off x="1447800" y="4572000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96940B-1709-704E-F840-097B61C6C374}"/>
                  </a:ext>
                </a:extLst>
              </p:cNvPr>
              <p:cNvSpPr txBox="1"/>
              <p:nvPr/>
            </p:nvSpPr>
            <p:spPr>
              <a:xfrm flipH="1">
                <a:off x="7452357" y="4137299"/>
                <a:ext cx="3906521" cy="717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/>
                  <a:t> = fraction of time that individuals from patch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dirty="0"/>
                  <a:t> spends in patch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𝑗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96940B-1709-704E-F840-097B61C6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52357" y="4137299"/>
                <a:ext cx="3906521" cy="717119"/>
              </a:xfrm>
              <a:prstGeom prst="rect">
                <a:avLst/>
              </a:prstGeom>
              <a:blipFill>
                <a:blip r:embed="rId10"/>
                <a:stretch>
                  <a:fillRect l="-1248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61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A676C3-DF9E-4967-A6A0-EA829C8B6DC8}"/>
              </a:ext>
            </a:extLst>
          </p:cNvPr>
          <p:cNvSpPr txBox="1">
            <a:spLocks/>
          </p:cNvSpPr>
          <p:nvPr/>
        </p:nvSpPr>
        <p:spPr>
          <a:xfrm>
            <a:off x="429844" y="45218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Parameter estimation: ABC SMC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94D5385-B9DE-9FA3-8CB0-B4674572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12" y="1926743"/>
            <a:ext cx="5669280" cy="292323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2A6D143-E1C6-0F24-B11D-83A7EEB50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20" y="1131551"/>
            <a:ext cx="5486400" cy="572644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7B32E6A-765C-6FD3-E669-DC5FE270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12" y="1967383"/>
            <a:ext cx="5669280" cy="292323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61FD52E-D9C9-77CA-DC0A-D339B5AEA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20" y="1172191"/>
            <a:ext cx="5486400" cy="57264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D23D64-8E0F-A07F-DD0B-DC524377D2C2}"/>
              </a:ext>
            </a:extLst>
          </p:cNvPr>
          <p:cNvSpPr txBox="1"/>
          <p:nvPr/>
        </p:nvSpPr>
        <p:spPr>
          <a:xfrm>
            <a:off x="5458752" y="6505005"/>
            <a:ext cx="2689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Lintusaari</a:t>
            </a:r>
            <a:r>
              <a:rPr lang="en-US" sz="1400" dirty="0"/>
              <a:t> (2016) Syst. Biol</a:t>
            </a:r>
          </a:p>
        </p:txBody>
      </p:sp>
    </p:spTree>
    <p:extLst>
      <p:ext uri="{BB962C8B-B14F-4D97-AF65-F5344CB8AC3E}">
        <p14:creationId xmlns:p14="http://schemas.microsoft.com/office/powerpoint/2010/main" val="384632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BBC208B7-2263-48D2-A951-43B32573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29" y="1895116"/>
            <a:ext cx="5400000" cy="4288235"/>
          </a:xfrm>
          <a:prstGeom prst="rect">
            <a:avLst/>
          </a:prstGeom>
        </p:spPr>
      </p:pic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AFE89701-0E0C-42E7-9180-45C6FEDA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895116"/>
            <a:ext cx="5400000" cy="42882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A5521A6-31ED-44DB-ABB9-FE523CAF0025}"/>
              </a:ext>
            </a:extLst>
          </p:cNvPr>
          <p:cNvSpPr txBox="1">
            <a:spLocks/>
          </p:cNvSpPr>
          <p:nvPr/>
        </p:nvSpPr>
        <p:spPr>
          <a:xfrm>
            <a:off x="425260" y="111607"/>
            <a:ext cx="11766739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0" i="0" dirty="0">
                <a:solidFill>
                  <a:srgbClr val="F4A628"/>
                </a:solidFill>
                <a:effectLst/>
                <a:latin typeface="Yanone Kaffeesatz"/>
              </a:rPr>
              <a:t>Model and data comparison: Daily confirmed cases</a:t>
            </a:r>
            <a:endParaRPr lang="en-US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ADDDAF-3293-4826-B537-21F6CAA1A101}"/>
              </a:ext>
            </a:extLst>
          </p:cNvPr>
          <p:cNvSpPr/>
          <p:nvPr/>
        </p:nvSpPr>
        <p:spPr>
          <a:xfrm>
            <a:off x="4050392" y="2192200"/>
            <a:ext cx="20084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darker shade: 50%</a:t>
            </a:r>
          </a:p>
          <a:p>
            <a:r>
              <a:rPr lang="en-US" dirty="0">
                <a:solidFill>
                  <a:srgbClr val="C00000"/>
                </a:solidFill>
              </a:rPr>
              <a:t>lighter shade: 95%</a:t>
            </a:r>
          </a:p>
          <a:p>
            <a:r>
              <a:rPr lang="en-US" dirty="0">
                <a:solidFill>
                  <a:srgbClr val="C00000"/>
                </a:solidFill>
              </a:rPr>
              <a:t>line: median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326A1-0AD6-4CDF-8090-D1885A3429FD}"/>
              </a:ext>
            </a:extLst>
          </p:cNvPr>
          <p:cNvSpPr txBox="1"/>
          <p:nvPr/>
        </p:nvSpPr>
        <p:spPr>
          <a:xfrm>
            <a:off x="8838739" y="6301556"/>
            <a:ext cx="273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Kim et al. Epidemics 37 (2021) 100519</a:t>
            </a:r>
          </a:p>
        </p:txBody>
      </p:sp>
    </p:spTree>
    <p:extLst>
      <p:ext uri="{BB962C8B-B14F-4D97-AF65-F5344CB8AC3E}">
        <p14:creationId xmlns:p14="http://schemas.microsoft.com/office/powerpoint/2010/main" val="17223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F98A8B3-CCF3-4D0E-B344-CAB854DB7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34" y="1887216"/>
            <a:ext cx="5400000" cy="4288235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FE470F3-E229-4C7B-9B8B-BAC636BA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66" y="1887216"/>
            <a:ext cx="5400000" cy="42882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FD5FB5-10D4-48E3-AF7C-B0FEF8520C45}"/>
              </a:ext>
            </a:extLst>
          </p:cNvPr>
          <p:cNvSpPr txBox="1">
            <a:spLocks/>
          </p:cNvSpPr>
          <p:nvPr/>
        </p:nvSpPr>
        <p:spPr>
          <a:xfrm>
            <a:off x="425260" y="111607"/>
            <a:ext cx="11766739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0" i="0" dirty="0">
                <a:solidFill>
                  <a:srgbClr val="F4A628"/>
                </a:solidFill>
                <a:effectLst/>
                <a:latin typeface="Yanone Kaffeesatz"/>
              </a:rPr>
              <a:t>Model and data comparison: Cumulative confirmed cases</a:t>
            </a:r>
            <a:endParaRPr lang="en-US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B8D620-927B-4B25-8A86-799C78941AF1}"/>
              </a:ext>
            </a:extLst>
          </p:cNvPr>
          <p:cNvSpPr/>
          <p:nvPr/>
        </p:nvSpPr>
        <p:spPr>
          <a:xfrm>
            <a:off x="1120156" y="2653865"/>
            <a:ext cx="20084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darker shade: 50%</a:t>
            </a:r>
          </a:p>
          <a:p>
            <a:r>
              <a:rPr lang="en-US" dirty="0">
                <a:solidFill>
                  <a:srgbClr val="C00000"/>
                </a:solidFill>
              </a:rPr>
              <a:t>lighter shade: 95%</a:t>
            </a:r>
          </a:p>
          <a:p>
            <a:r>
              <a:rPr lang="en-US" dirty="0">
                <a:solidFill>
                  <a:srgbClr val="C00000"/>
                </a:solidFill>
              </a:rPr>
              <a:t>line: median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65E8D-CE13-40E4-9957-193480F11F28}"/>
              </a:ext>
            </a:extLst>
          </p:cNvPr>
          <p:cNvSpPr txBox="1"/>
          <p:nvPr/>
        </p:nvSpPr>
        <p:spPr>
          <a:xfrm>
            <a:off x="8838739" y="6301556"/>
            <a:ext cx="273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Kim et al. Epidemics 37 (2021) 100519</a:t>
            </a:r>
          </a:p>
        </p:txBody>
      </p:sp>
    </p:spTree>
    <p:extLst>
      <p:ext uri="{BB962C8B-B14F-4D97-AF65-F5344CB8AC3E}">
        <p14:creationId xmlns:p14="http://schemas.microsoft.com/office/powerpoint/2010/main" val="160190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CE3B804-7D15-4B15-94E0-C97BBD9EC117}"/>
              </a:ext>
            </a:extLst>
          </p:cNvPr>
          <p:cNvSpPr txBox="1">
            <a:spLocks/>
          </p:cNvSpPr>
          <p:nvPr/>
        </p:nvSpPr>
        <p:spPr>
          <a:xfrm>
            <a:off x="425260" y="111607"/>
            <a:ext cx="11766739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0" i="0" dirty="0">
                <a:solidFill>
                  <a:srgbClr val="F4A628"/>
                </a:solidFill>
                <a:effectLst/>
                <a:latin typeface="Yanone Kaffeesatz"/>
              </a:rPr>
              <a:t>Parameter estimates</a:t>
            </a:r>
            <a:endParaRPr lang="en-US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509AD07-6A1C-4DEC-B74D-B23FE2CE78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8363106"/>
                  </p:ext>
                </p:extLst>
              </p:nvPr>
            </p:nvGraphicFramePr>
            <p:xfrm>
              <a:off x="425260" y="1924675"/>
              <a:ext cx="11322241" cy="40921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1742">
                      <a:extLst>
                        <a:ext uri="{9D8B030D-6E8A-4147-A177-3AD203B41FA5}">
                          <a16:colId xmlns:a16="http://schemas.microsoft.com/office/drawing/2014/main" val="703364675"/>
                        </a:ext>
                      </a:extLst>
                    </a:gridCol>
                    <a:gridCol w="7124700">
                      <a:extLst>
                        <a:ext uri="{9D8B030D-6E8A-4147-A177-3AD203B41FA5}">
                          <a16:colId xmlns:a16="http://schemas.microsoft.com/office/drawing/2014/main" val="1212667372"/>
                        </a:ext>
                      </a:extLst>
                    </a:gridCol>
                    <a:gridCol w="3225799">
                      <a:extLst>
                        <a:ext uri="{9D8B030D-6E8A-4147-A177-3AD203B41FA5}">
                          <a16:colId xmlns:a16="http://schemas.microsoft.com/office/drawing/2014/main" val="3708391069"/>
                        </a:ext>
                      </a:extLst>
                    </a:gridCol>
                  </a:tblGrid>
                  <a:tr h="460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2000" dirty="0"/>
                            <a:t>Symbol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2000" dirty="0"/>
                            <a:t>Definition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2000" dirty="0"/>
                            <a:t>Estimates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5961647"/>
                      </a:ext>
                    </a:extLst>
                  </a:tr>
                  <a:tr h="6235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Basic reproduction number in Shincheonji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8.5 [95% CrI: 6.3, 10.9]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9212346"/>
                      </a:ext>
                    </a:extLst>
                  </a:tr>
                  <a:tr h="6235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0,</m:t>
                                    </m:r>
                                    <m: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Basic reproduction number in non-Shincheonji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 [95% CrI: 0.4, 4.4] 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2371231"/>
                      </a:ext>
                    </a:extLst>
                  </a:tr>
                  <a:tr h="4366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Number of initially infectious people on Feb 7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dirty="0">
                              <a:latin typeface="+mn-lt"/>
                            </a:rPr>
                            <a:t>4 [95% CrI: 2, 11]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8816495"/>
                      </a:ext>
                    </a:extLst>
                  </a:tr>
                  <a:tr h="6235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2000" i="1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Duration of intervention program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+mn-lt"/>
                            </a:rPr>
                            <a:t>9.0 days [95% CrI: 7.9, 10.5]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8265621"/>
                      </a:ext>
                    </a:extLst>
                  </a:tr>
                  <a:tr h="6235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final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Final reproduction number during intervention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>
                              <a:latin typeface="+mn-lt"/>
                            </a:rPr>
                            <a:t>0.3 [95% CrI: 0.2, 0.5]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2881992"/>
                      </a:ext>
                    </a:extLst>
                  </a:tr>
                  <a:tr h="6235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Fraction of time that people from Shincheonji meet with non-Shincheonji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dirty="0">
                              <a:latin typeface="+mn-lt"/>
                            </a:rPr>
                            <a:t>0.1 [95% CrI: 0.05, 0.2]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8368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509AD07-6A1C-4DEC-B74D-B23FE2CE78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8363106"/>
                  </p:ext>
                </p:extLst>
              </p:nvPr>
            </p:nvGraphicFramePr>
            <p:xfrm>
              <a:off x="425260" y="1924675"/>
              <a:ext cx="11322241" cy="40921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1742">
                      <a:extLst>
                        <a:ext uri="{9D8B030D-6E8A-4147-A177-3AD203B41FA5}">
                          <a16:colId xmlns:a16="http://schemas.microsoft.com/office/drawing/2014/main" val="703364675"/>
                        </a:ext>
                      </a:extLst>
                    </a:gridCol>
                    <a:gridCol w="7124700">
                      <a:extLst>
                        <a:ext uri="{9D8B030D-6E8A-4147-A177-3AD203B41FA5}">
                          <a16:colId xmlns:a16="http://schemas.microsoft.com/office/drawing/2014/main" val="1212667372"/>
                        </a:ext>
                      </a:extLst>
                    </a:gridCol>
                    <a:gridCol w="3225799">
                      <a:extLst>
                        <a:ext uri="{9D8B030D-6E8A-4147-A177-3AD203B41FA5}">
                          <a16:colId xmlns:a16="http://schemas.microsoft.com/office/drawing/2014/main" val="3708391069"/>
                        </a:ext>
                      </a:extLst>
                    </a:gridCol>
                  </a:tblGrid>
                  <a:tr h="460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2000" dirty="0"/>
                            <a:t>Symbol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2000" dirty="0"/>
                            <a:t>Definition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2000" dirty="0"/>
                            <a:t>Estimates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5961647"/>
                      </a:ext>
                    </a:extLst>
                  </a:tr>
                  <a:tr h="6235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75490" r="-1064375" b="-5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Basic reproduction number in Shincheonji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8.5 [95% CrI: 6.3, 10.9]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9212346"/>
                      </a:ext>
                    </a:extLst>
                  </a:tr>
                  <a:tr h="6235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173786" r="-1064375" b="-3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Basic reproduction number in non-Shincheonji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 [95% CrI: 0.4, 4.4] 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2371231"/>
                      </a:ext>
                    </a:extLst>
                  </a:tr>
                  <a:tr h="4366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391667" r="-1064375" b="-468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Number of initially infectious people on Feb 7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dirty="0">
                              <a:latin typeface="+mn-lt"/>
                            </a:rPr>
                            <a:t>4 [95% CrI: 2, 11]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8816495"/>
                      </a:ext>
                    </a:extLst>
                  </a:tr>
                  <a:tr h="6235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347059" r="-1064375" b="-2303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Duration of intervention program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+mn-lt"/>
                            </a:rPr>
                            <a:t>9.0 days [95% CrI: 7.9, 10.5]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8265621"/>
                      </a:ext>
                    </a:extLst>
                  </a:tr>
                  <a:tr h="6235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442718" r="-1064375" b="-1281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Final reproduction number during intervention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>
                              <a:latin typeface="+mn-lt"/>
                            </a:rPr>
                            <a:t>0.3 [95% CrI: 0.2, 0.5]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288199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25" t="-486087" r="-1064375" b="-1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R" sz="2000" dirty="0">
                              <a:latin typeface="+mn-lt"/>
                              <a:ea typeface="Roboto" panose="02000000000000000000" pitchFamily="2" charset="0"/>
                              <a:cs typeface="Calibri" panose="020F0502020204030204" pitchFamily="34" charset="0"/>
                            </a:rPr>
                            <a:t>Fraction of time that people from Shincheonji meet with non-Shincheonji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dirty="0">
                              <a:latin typeface="+mn-lt"/>
                            </a:rPr>
                            <a:t>0.1 [95% CrI: 0.05, 0.2]</a:t>
                          </a:r>
                          <a:endParaRPr lang="en-US" sz="200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83688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1464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9632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Results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B7F8B0-F01D-406A-8FC5-402E7C0CD18D}"/>
              </a:ext>
            </a:extLst>
          </p:cNvPr>
          <p:cNvSpPr txBox="1">
            <a:spLocks/>
          </p:cNvSpPr>
          <p:nvPr/>
        </p:nvSpPr>
        <p:spPr>
          <a:xfrm>
            <a:off x="840022" y="1511301"/>
            <a:ext cx="10729677" cy="3755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baseline="-25000" dirty="0"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 in Shincheonji was around 4-fold higher than the non-Shincheonji </a:t>
            </a:r>
            <a:r>
              <a:rPr lang="en-U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8.5 [95% CrI: 6.3, 10.9] </a:t>
            </a: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vs. </a:t>
            </a:r>
            <a:r>
              <a:rPr lang="it-IT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1.9 [95% CrI: 0.4, 4.4]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altLang="ko-KR" dirty="0">
                <a:solidFill>
                  <a:schemeClr val="dk1"/>
                </a:solidFill>
              </a:rPr>
              <a:t>High </a:t>
            </a:r>
            <a:r>
              <a:rPr lang="en-US" altLang="ko-KR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baseline="-25000" dirty="0">
                <a:ea typeface="Roboto" panose="02000000000000000000" pitchFamily="2" charset="0"/>
                <a:cs typeface="Calibri" panose="020F0502020204030204" pitchFamily="34" charset="0"/>
              </a:rPr>
              <a:t>0 </a:t>
            </a:r>
            <a:r>
              <a:rPr lang="it-IT" altLang="ko-KR" dirty="0">
                <a:solidFill>
                  <a:schemeClr val="dk1"/>
                </a:solidFill>
              </a:rPr>
              <a:t>is not unusual: 5-7 in China  and 14.8 in Diamond Princess Ship</a:t>
            </a:r>
            <a:endParaRPr lang="en-US" altLang="ko-KR" dirty="0"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Around 4 [</a:t>
            </a:r>
            <a:r>
              <a:rPr lang="it-IT" altLang="ko-KR" dirty="0">
                <a:ea typeface="Roboto" panose="02000000000000000000" pitchFamily="2" charset="0"/>
                <a:cs typeface="Calibri" panose="020F0502020204030204" pitchFamily="34" charset="0"/>
              </a:rPr>
              <a:t>95% CrI: </a:t>
            </a: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2-11] undetected, infectious people already existed on February 7 when the first cases was symptomatic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There were significant mixing between Shincheonji and non-Shincheonji (</a:t>
            </a:r>
            <a:r>
              <a:rPr lang="en-US" altLang="ko-KR" i="1" dirty="0">
                <a:ea typeface="Roboto" panose="02000000000000000000" pitchFamily="2" charset="0"/>
                <a:cs typeface="Calibri" panose="020F0502020204030204" pitchFamily="34" charset="0"/>
              </a:rPr>
              <a:t>C</a:t>
            </a:r>
            <a:r>
              <a:rPr lang="en-US" altLang="ko-KR" baseline="-25000" dirty="0">
                <a:ea typeface="Roboto" panose="02000000000000000000" pitchFamily="2" charset="0"/>
                <a:cs typeface="Calibri" panose="020F0502020204030204" pitchFamily="34" charset="0"/>
              </a:rPr>
              <a:t>12</a:t>
            </a: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 = </a:t>
            </a:r>
            <a:r>
              <a:rPr lang="it-IT" altLang="ko-KR" dirty="0">
                <a:ea typeface="Roboto" panose="02000000000000000000" pitchFamily="2" charset="0"/>
                <a:cs typeface="Calibri" panose="020F0502020204030204" pitchFamily="34" charset="0"/>
              </a:rPr>
              <a:t>0.14 [95% CrI: 0.05, 0.22]).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altLang="ko-KR" dirty="0">
                <a:ea typeface="Roboto" panose="02000000000000000000" pitchFamily="2" charset="0"/>
                <a:cs typeface="Calibri" panose="020F0502020204030204" pitchFamily="34" charset="0"/>
              </a:rPr>
              <a:t>Parameter estimates remain similar upon one-way sensitivity analyses*</a:t>
            </a:r>
          </a:p>
        </p:txBody>
      </p:sp>
    </p:spTree>
    <p:extLst>
      <p:ext uri="{BB962C8B-B14F-4D97-AF65-F5344CB8AC3E}">
        <p14:creationId xmlns:p14="http://schemas.microsoft.com/office/powerpoint/2010/main" val="3242384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9632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Implications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B7F8B0-F01D-406A-8FC5-402E7C0CD18D}"/>
              </a:ext>
            </a:extLst>
          </p:cNvPr>
          <p:cNvSpPr txBox="1">
            <a:spLocks/>
          </p:cNvSpPr>
          <p:nvPr/>
        </p:nvSpPr>
        <p:spPr>
          <a:xfrm>
            <a:off x="840023" y="1511301"/>
            <a:ext cx="10515978" cy="1424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The potential for large variations in </a:t>
            </a:r>
            <a:r>
              <a:rPr lang="en-US" altLang="ko-KR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baseline="-25000" dirty="0"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 for COVID-19. </a:t>
            </a:r>
            <a:r>
              <a:rPr lang="en-US" altLang="ko-KR" i="1" dirty="0"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Efforts to identify and preempt high transmission scenarios will be key to controlling the spread of the COVID-19</a:t>
            </a:r>
          </a:p>
        </p:txBody>
      </p:sp>
    </p:spTree>
    <p:extLst>
      <p:ext uri="{BB962C8B-B14F-4D97-AF65-F5344CB8AC3E}">
        <p14:creationId xmlns:p14="http://schemas.microsoft.com/office/powerpoint/2010/main" val="806835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9632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Implications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B7F8B0-F01D-406A-8FC5-402E7C0CD18D}"/>
              </a:ext>
            </a:extLst>
          </p:cNvPr>
          <p:cNvSpPr txBox="1">
            <a:spLocks/>
          </p:cNvSpPr>
          <p:nvPr/>
        </p:nvSpPr>
        <p:spPr>
          <a:xfrm>
            <a:off x="840023" y="1511301"/>
            <a:ext cx="10515978" cy="1424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The potential for large variations in </a:t>
            </a:r>
            <a:r>
              <a:rPr lang="en-US" altLang="ko-KR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baseline="-25000" dirty="0"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 for COVID-19. </a:t>
            </a:r>
            <a:r>
              <a:rPr lang="en-US" altLang="ko-KR" i="1" dirty="0"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ea typeface="Roboto" panose="02000000000000000000" pitchFamily="2" charset="0"/>
                <a:cs typeface="Calibri" panose="020F0502020204030204" pitchFamily="34" charset="0"/>
              </a:rPr>
              <a:t>Efforts to identify and preempt high transmission scenarios will be key to controlling the spread of the COVID-19</a:t>
            </a:r>
          </a:p>
        </p:txBody>
      </p:sp>
    </p:spTree>
    <p:extLst>
      <p:ext uri="{BB962C8B-B14F-4D97-AF65-F5344CB8AC3E}">
        <p14:creationId xmlns:p14="http://schemas.microsoft.com/office/powerpoint/2010/main" val="152305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7642-C9CE-0583-4863-EB8BC3201DEF}"/>
              </a:ext>
            </a:extLst>
          </p:cNvPr>
          <p:cNvSpPr txBox="1">
            <a:spLocks/>
          </p:cNvSpPr>
          <p:nvPr/>
        </p:nvSpPr>
        <p:spPr>
          <a:xfrm>
            <a:off x="379044" y="41107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Ask Questions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85B79-3C11-DD94-255C-EB9EAA9F9982}"/>
              </a:ext>
            </a:extLst>
          </p:cNvPr>
          <p:cNvSpPr txBox="1"/>
          <p:nvPr/>
        </p:nvSpPr>
        <p:spPr>
          <a:xfrm>
            <a:off x="224600" y="1290946"/>
            <a:ext cx="11692417" cy="5199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연구목적</a:t>
            </a:r>
            <a:endParaRPr lang="en-US" altLang="ko-KR" sz="28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u="sng" dirty="0">
                <a:solidFill>
                  <a:srgbClr val="000000"/>
                </a:solidFill>
                <a:latin typeface="Roboto" panose="02000000000000000000" pitchFamily="2" charset="0"/>
              </a:rPr>
              <a:t>본 연구는 북한의 코로나</a:t>
            </a:r>
            <a:r>
              <a:rPr lang="en-US" altLang="ko-KR" sz="2400" u="sng" dirty="0">
                <a:solidFill>
                  <a:srgbClr val="000000"/>
                </a:solidFill>
                <a:latin typeface="Roboto" panose="02000000000000000000" pitchFamily="2" charset="0"/>
              </a:rPr>
              <a:t>19 </a:t>
            </a:r>
            <a:r>
              <a:rPr lang="ko-KR" altLang="en-US" sz="2400" u="sng" dirty="0">
                <a:solidFill>
                  <a:srgbClr val="000000"/>
                </a:solidFill>
                <a:latin typeface="Roboto" panose="02000000000000000000" pitchFamily="2" charset="0"/>
              </a:rPr>
              <a:t>감염병 발생 분석 및 과학적 대응을 위해 데이터에 근거한 모델링 분석과 향후 전망을 도출한다</a:t>
            </a:r>
            <a:r>
              <a:rPr lang="en-US" altLang="ko-KR" sz="2400" u="sng" dirty="0">
                <a:solidFill>
                  <a:srgbClr val="000000"/>
                </a:solidFill>
                <a:latin typeface="Roboto" panose="02000000000000000000" pitchFamily="2" charset="0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특히 북한 감염병 확진자 및 후유증 환자의 치료와 회복을 위한 방안을 제시하여 남북한 보건외교의 활성화와 국제사회의 인도주의적 대북 보건정책 연구에 기여한다</a:t>
            </a:r>
            <a:endParaRPr lang="en-US" altLang="ko-KR" sz="24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질문</a:t>
            </a:r>
          </a:p>
          <a:p>
            <a:pPr marL="971550" lvl="1" indent="-5143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‘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모델링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’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 방법을 이용하여 북한의 코로나 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19 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전파 자료를 더 잘 이해할 수 있을까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?</a:t>
            </a:r>
          </a:p>
          <a:p>
            <a:pPr marL="971550" lvl="1" indent="-5143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‘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모델링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’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을 통해 얻은 이해를 바탕으로 하여 더 나은 향후 전망을 할 수 있을까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43771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4262029" y="2249487"/>
            <a:ext cx="4939845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F4950A"/>
                </a:solidFill>
                <a:latin typeface="Yanone Kaffeesatz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1851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A676C3-DF9E-4967-A6A0-EA829C8B6DC8}"/>
              </a:ext>
            </a:extLst>
          </p:cNvPr>
          <p:cNvSpPr txBox="1">
            <a:spLocks/>
          </p:cNvSpPr>
          <p:nvPr/>
        </p:nvSpPr>
        <p:spPr>
          <a:xfrm>
            <a:off x="4298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Parameter estimates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6693D3-263A-44C7-AAEA-98BBE469B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33" y="1147646"/>
            <a:ext cx="6949440" cy="5563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1DF1A6-D445-2225-2802-F4BC4C117D94}"/>
                  </a:ext>
                </a:extLst>
              </p:cNvPr>
              <p:cNvSpPr txBox="1"/>
              <p:nvPr/>
            </p:nvSpPr>
            <p:spPr>
              <a:xfrm>
                <a:off x="1786849" y="1471360"/>
                <a:ext cx="600933" cy="530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1DF1A6-D445-2225-2802-F4BC4C11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849" y="1471360"/>
                <a:ext cx="600933" cy="5307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B084F-B2F0-C950-3290-FE3DCB0FEEB6}"/>
                  </a:ext>
                </a:extLst>
              </p:cNvPr>
              <p:cNvSpPr txBox="1"/>
              <p:nvPr/>
            </p:nvSpPr>
            <p:spPr>
              <a:xfrm>
                <a:off x="1786850" y="2366513"/>
                <a:ext cx="502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B084F-B2F0-C950-3290-FE3DCB0FE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850" y="2366513"/>
                <a:ext cx="5020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86C8D8-5CC8-1DC6-F6EB-3F6FE9C6B528}"/>
                  </a:ext>
                </a:extLst>
              </p:cNvPr>
              <p:cNvSpPr txBox="1"/>
              <p:nvPr/>
            </p:nvSpPr>
            <p:spPr>
              <a:xfrm>
                <a:off x="1657309" y="5924912"/>
                <a:ext cx="600933" cy="53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86C8D8-5CC8-1DC6-F6EB-3F6FE9C6B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09" y="5924912"/>
                <a:ext cx="600933" cy="531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C55B5A-45A8-A3C0-EAF9-473AD9196066}"/>
                  </a:ext>
                </a:extLst>
              </p:cNvPr>
              <p:cNvSpPr txBox="1"/>
              <p:nvPr/>
            </p:nvSpPr>
            <p:spPr>
              <a:xfrm>
                <a:off x="1726587" y="5074227"/>
                <a:ext cx="502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C55B5A-45A8-A3C0-EAF9-473AD9196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587" y="5074227"/>
                <a:ext cx="5020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C21EDA-507C-E350-BAAC-16814CC3A7EB}"/>
                  </a:ext>
                </a:extLst>
              </p:cNvPr>
              <p:cNvSpPr txBox="1"/>
              <p:nvPr/>
            </p:nvSpPr>
            <p:spPr>
              <a:xfrm>
                <a:off x="1706752" y="3180295"/>
                <a:ext cx="502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C21EDA-507C-E350-BAAC-16814CC3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52" y="3180295"/>
                <a:ext cx="502046" cy="523220"/>
              </a:xfrm>
              <a:prstGeom prst="rect">
                <a:avLst/>
              </a:prstGeom>
              <a:blipFill>
                <a:blip r:embed="rId8"/>
                <a:stretch>
                  <a:fillRect r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C2C8B8-F9FD-3A64-AF95-38F3726391F8}"/>
                  </a:ext>
                </a:extLst>
              </p:cNvPr>
              <p:cNvSpPr txBox="1"/>
              <p:nvPr/>
            </p:nvSpPr>
            <p:spPr>
              <a:xfrm>
                <a:off x="1756196" y="4130175"/>
                <a:ext cx="502046" cy="557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C2C8B8-F9FD-3A64-AF95-38F372639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196" y="4130175"/>
                <a:ext cx="502046" cy="5577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036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8818F2E-FFA3-4029-836A-4D8B8133E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78" y="1549706"/>
            <a:ext cx="6480000" cy="51458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C9C42D5-BA2E-4698-BC2C-8A79D35CA1A0}"/>
              </a:ext>
            </a:extLst>
          </p:cNvPr>
          <p:cNvSpPr txBox="1">
            <a:spLocks/>
          </p:cNvSpPr>
          <p:nvPr/>
        </p:nvSpPr>
        <p:spPr>
          <a:xfrm>
            <a:off x="425260" y="111607"/>
            <a:ext cx="11766739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0" i="0" dirty="0">
                <a:solidFill>
                  <a:srgbClr val="F4A628"/>
                </a:solidFill>
                <a:effectLst/>
                <a:latin typeface="Yanone Kaffeesatz"/>
              </a:rPr>
              <a:t>Parameter estimates: Correlations</a:t>
            </a:r>
            <a:endParaRPr lang="en-US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98C6560-4B2E-4BD0-9814-DAB96D7BB723}"/>
              </a:ext>
            </a:extLst>
          </p:cNvPr>
          <p:cNvSpPr txBox="1">
            <a:spLocks/>
          </p:cNvSpPr>
          <p:nvPr/>
        </p:nvSpPr>
        <p:spPr>
          <a:xfrm>
            <a:off x="7442010" y="1473351"/>
            <a:ext cx="4524011" cy="228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Positive correlation between </a:t>
            </a:r>
            <a:r>
              <a:rPr lang="en-US" altLang="ko-KR" sz="2400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sz="2400" baseline="-25000" dirty="0"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 for Shincheonji (</a:t>
            </a:r>
            <a:r>
              <a:rPr lang="en-US" altLang="ko-KR" sz="2400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sz="2400" baseline="-25000" dirty="0">
                <a:ea typeface="Roboto" panose="02000000000000000000" pitchFamily="2" charset="0"/>
                <a:cs typeface="Calibri" panose="020F0502020204030204" pitchFamily="34" charset="0"/>
              </a:rPr>
              <a:t>0,1</a:t>
            </a: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) and mixing between Shincheonji and non-Shincheonji (</a:t>
            </a:r>
            <a:r>
              <a:rPr lang="en-US" altLang="ko-KR" sz="2400" i="1" dirty="0">
                <a:ea typeface="Roboto" panose="02000000000000000000" pitchFamily="2" charset="0"/>
                <a:cs typeface="Calibri" panose="020F0502020204030204" pitchFamily="34" charset="0"/>
              </a:rPr>
              <a:t>c</a:t>
            </a:r>
            <a:r>
              <a:rPr lang="en-US" altLang="ko-KR" sz="2400" baseline="-25000" dirty="0">
                <a:ea typeface="Roboto" panose="02000000000000000000" pitchFamily="2" charset="0"/>
                <a:cs typeface="Calibri" panose="020F0502020204030204" pitchFamily="34" charset="0"/>
              </a:rPr>
              <a:t>12</a:t>
            </a: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Negative correlation between </a:t>
            </a:r>
            <a:r>
              <a:rPr lang="en-US" altLang="ko-KR" sz="2400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sz="2400" baseline="-25000" dirty="0"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 for non-Shincheonji (</a:t>
            </a:r>
            <a:r>
              <a:rPr lang="en-US" altLang="ko-KR" sz="2400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sz="2400" baseline="-25000" dirty="0">
                <a:ea typeface="Roboto" panose="02000000000000000000" pitchFamily="2" charset="0"/>
                <a:cs typeface="Calibri" panose="020F0502020204030204" pitchFamily="34" charset="0"/>
              </a:rPr>
              <a:t>0,2</a:t>
            </a: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) and </a:t>
            </a:r>
            <a:r>
              <a:rPr lang="en-US" altLang="ko-KR" sz="2400" i="1" dirty="0">
                <a:ea typeface="Roboto" panose="02000000000000000000" pitchFamily="2" charset="0"/>
                <a:cs typeface="Calibri" panose="020F0502020204030204" pitchFamily="34" charset="0"/>
              </a:rPr>
              <a:t>c</a:t>
            </a:r>
            <a:r>
              <a:rPr lang="en-US" altLang="ko-KR" sz="2400" baseline="-25000" dirty="0">
                <a:ea typeface="Roboto" panose="02000000000000000000" pitchFamily="2" charset="0"/>
                <a:cs typeface="Calibri" panose="020F0502020204030204" pitchFamily="34" charset="0"/>
              </a:rPr>
              <a:t>12</a:t>
            </a:r>
            <a:endParaRPr lang="en-US" altLang="ko-KR" sz="2400" dirty="0"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400" dirty="0"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400" dirty="0"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DDDBF5-1AA3-4820-AE7A-F07E1FD71C74}"/>
                  </a:ext>
                </a:extLst>
              </p:cNvPr>
              <p:cNvSpPr txBox="1"/>
              <p:nvPr/>
            </p:nvSpPr>
            <p:spPr>
              <a:xfrm flipH="1">
                <a:off x="469900" y="1378404"/>
                <a:ext cx="419100" cy="3172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DDDBF5-1AA3-4820-AE7A-F07E1FD71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69900" y="1378404"/>
                <a:ext cx="419100" cy="317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7431A6-E3A5-40A9-92DB-C04A82421C2C}"/>
                  </a:ext>
                </a:extLst>
              </p:cNvPr>
              <p:cNvSpPr txBox="1"/>
              <p:nvPr/>
            </p:nvSpPr>
            <p:spPr>
              <a:xfrm flipH="1">
                <a:off x="1701800" y="2303887"/>
                <a:ext cx="419100" cy="3172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7431A6-E3A5-40A9-92DB-C04A82421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01800" y="2303887"/>
                <a:ext cx="419100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077617-AB40-4C8A-8F45-155CD38FD1F5}"/>
                  </a:ext>
                </a:extLst>
              </p:cNvPr>
              <p:cNvSpPr txBox="1"/>
              <p:nvPr/>
            </p:nvSpPr>
            <p:spPr>
              <a:xfrm flipH="1">
                <a:off x="2730500" y="3130698"/>
                <a:ext cx="419100" cy="3172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077617-AB40-4C8A-8F45-155CD38F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30500" y="3130698"/>
                <a:ext cx="419100" cy="317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C37AC7-C165-4271-9FB3-5DFAD9928E02}"/>
                  </a:ext>
                </a:extLst>
              </p:cNvPr>
              <p:cNvSpPr txBox="1"/>
              <p:nvPr/>
            </p:nvSpPr>
            <p:spPr>
              <a:xfrm flipH="1">
                <a:off x="3949700" y="4071858"/>
                <a:ext cx="419100" cy="318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final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C37AC7-C165-4271-9FB3-5DFAD9928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49700" y="4071858"/>
                <a:ext cx="419100" cy="318036"/>
              </a:xfrm>
              <a:prstGeom prst="rect">
                <a:avLst/>
              </a:prstGeom>
              <a:blipFill>
                <a:blip r:embed="rId7"/>
                <a:stretch>
                  <a:fillRect r="-27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B14B7-FADA-48D4-B0F6-0D075354D5D3}"/>
                  </a:ext>
                </a:extLst>
              </p:cNvPr>
              <p:cNvSpPr txBox="1"/>
              <p:nvPr/>
            </p:nvSpPr>
            <p:spPr>
              <a:xfrm flipH="1">
                <a:off x="4978400" y="4780387"/>
                <a:ext cx="3175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B14B7-FADA-48D4-B0F6-0D075354D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78400" y="4780387"/>
                <a:ext cx="3175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7E242B-46B5-4053-8EE8-1299D9DEB1AA}"/>
                  </a:ext>
                </a:extLst>
              </p:cNvPr>
              <p:cNvSpPr txBox="1"/>
              <p:nvPr/>
            </p:nvSpPr>
            <p:spPr>
              <a:xfrm flipH="1">
                <a:off x="6019800" y="5810704"/>
                <a:ext cx="419100" cy="3172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7E242B-46B5-4053-8EE8-1299D9DE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19800" y="5810704"/>
                <a:ext cx="419100" cy="3172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10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435B49-1C46-8F0D-C320-FDFA1ECAE6FD}"/>
              </a:ext>
            </a:extLst>
          </p:cNvPr>
          <p:cNvSpPr txBox="1">
            <a:spLocks/>
          </p:cNvSpPr>
          <p:nvPr/>
        </p:nvSpPr>
        <p:spPr>
          <a:xfrm>
            <a:off x="792772" y="29306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F4950A"/>
                </a:solidFill>
                <a:latin typeface="Yanone Kaffeesatz"/>
              </a:rPr>
              <a:t>Sensitivity analysis: fraction of asymptomatic people</a:t>
            </a:r>
            <a:endParaRPr lang="en-US" sz="3600" dirty="0">
              <a:solidFill>
                <a:srgbClr val="F4950A"/>
              </a:solidFill>
              <a:latin typeface="Yanone Kaffeesatz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410AA-7307-3159-63CA-742D55A49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5" y="1146175"/>
            <a:ext cx="4480560" cy="55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8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CAC6B1-30BA-8304-29EF-E242C08D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86" y="1057272"/>
            <a:ext cx="4663440" cy="56232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9E30C9-5BB4-19B0-06D7-0EAA07657C44}"/>
              </a:ext>
            </a:extLst>
          </p:cNvPr>
          <p:cNvSpPr txBox="1">
            <a:spLocks/>
          </p:cNvSpPr>
          <p:nvPr/>
        </p:nvSpPr>
        <p:spPr>
          <a:xfrm>
            <a:off x="678764" y="-5582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F4950A"/>
                </a:solidFill>
                <a:latin typeface="Yanone Kaffeesatz"/>
              </a:rPr>
              <a:t>Sensitivity analysis: relative rate of isolation of asymptomatic patients</a:t>
            </a:r>
            <a:endParaRPr lang="en-US" sz="3600" dirty="0">
              <a:solidFill>
                <a:srgbClr val="F4950A"/>
              </a:solidFill>
              <a:latin typeface="Yanone Kaffeesatz"/>
            </a:endParaRPr>
          </a:p>
        </p:txBody>
      </p:sp>
    </p:spTree>
    <p:extLst>
      <p:ext uri="{BB962C8B-B14F-4D97-AF65-F5344CB8AC3E}">
        <p14:creationId xmlns:p14="http://schemas.microsoft.com/office/powerpoint/2010/main" val="2024806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90A56-B61B-8D56-E810-A06F6E3F7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1077009"/>
            <a:ext cx="4572000" cy="55113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A9808F-46B1-421F-B540-AB8B6B831F62}"/>
              </a:ext>
            </a:extLst>
          </p:cNvPr>
          <p:cNvSpPr txBox="1">
            <a:spLocks/>
          </p:cNvSpPr>
          <p:nvPr/>
        </p:nvSpPr>
        <p:spPr>
          <a:xfrm>
            <a:off x="678764" y="-5581"/>
            <a:ext cx="10606456" cy="83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F4950A"/>
                </a:solidFill>
                <a:latin typeface="Yanone Kaffeesatz"/>
              </a:rPr>
              <a:t>Sensitivity analysis: delay from symptom onset to isolation</a:t>
            </a:r>
            <a:endParaRPr lang="en-US" sz="3600" dirty="0">
              <a:solidFill>
                <a:srgbClr val="F4950A"/>
              </a:solidFill>
              <a:latin typeface="Yanone Kaffeesatz"/>
            </a:endParaRPr>
          </a:p>
        </p:txBody>
      </p:sp>
    </p:spTree>
    <p:extLst>
      <p:ext uri="{BB962C8B-B14F-4D97-AF65-F5344CB8AC3E}">
        <p14:creationId xmlns:p14="http://schemas.microsoft.com/office/powerpoint/2010/main" val="404474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425261" y="111607"/>
            <a:ext cx="7734300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i="0" dirty="0">
                <a:solidFill>
                  <a:srgbClr val="F4A628"/>
                </a:solidFill>
                <a:effectLst/>
                <a:latin typeface="Yanone Kaffeesatz"/>
              </a:rPr>
              <a:t>Susceptible-Infected-Recovered (SIR) model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B90963-E716-4AD7-9D0C-C6EBDABBA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6000" y="1395224"/>
            <a:ext cx="5760000" cy="2079172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2140997-3274-4A34-82F4-F6316C3D9AE3}"/>
              </a:ext>
            </a:extLst>
          </p:cNvPr>
          <p:cNvSpPr txBox="1">
            <a:spLocks/>
          </p:cNvSpPr>
          <p:nvPr/>
        </p:nvSpPr>
        <p:spPr>
          <a:xfrm>
            <a:off x="875922" y="3563660"/>
            <a:ext cx="10515978" cy="3148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Population is divided into three different classes: </a:t>
            </a:r>
            <a:r>
              <a:rPr lang="en-US" altLang="ko-KR" sz="2400" i="1" dirty="0">
                <a:ea typeface="Roboto" panose="02000000000000000000" pitchFamily="2" charset="0"/>
                <a:cs typeface="Calibri" panose="020F0502020204030204" pitchFamily="34" charset="0"/>
              </a:rPr>
              <a:t>S</a:t>
            </a: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, </a:t>
            </a:r>
            <a:r>
              <a:rPr lang="en-US" altLang="ko-KR" sz="2400" i="1" dirty="0">
                <a:ea typeface="Roboto" panose="02000000000000000000" pitchFamily="2" charset="0"/>
                <a:cs typeface="Calibri" panose="020F0502020204030204" pitchFamily="34" charset="0"/>
              </a:rPr>
              <a:t>I</a:t>
            </a: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, and </a:t>
            </a:r>
            <a:r>
              <a:rPr lang="en-US" altLang="ko-KR" sz="2400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</a:p>
          <a:p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The model describes how the number of people in each class changes with time</a:t>
            </a:r>
            <a:endParaRPr lang="en-US" sz="2400" dirty="0"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l-GR" altLang="ko-KR" sz="2400" i="1" dirty="0">
                <a:ea typeface="Roboto" panose="02000000000000000000" pitchFamily="2" charset="0"/>
                <a:cs typeface="Times New Roman" panose="02020603050405020304" pitchFamily="18" charset="0"/>
              </a:rPr>
              <a:t>μ</a:t>
            </a:r>
            <a:r>
              <a:rPr lang="en-US" altLang="ko-KR" sz="2400" i="1" baseline="-25000" dirty="0">
                <a:ea typeface="Roboto" panose="02000000000000000000" pitchFamily="2" charset="0"/>
                <a:cs typeface="Times New Roman" panose="02020603050405020304" pitchFamily="18" charset="0"/>
              </a:rPr>
              <a:t>SI</a:t>
            </a:r>
            <a:r>
              <a:rPr lang="en-US" altLang="ko-KR" sz="2400" dirty="0">
                <a:ea typeface="Roboto" panose="02000000000000000000" pitchFamily="2" charset="0"/>
                <a:cs typeface="Times New Roman" panose="02020603050405020304" pitchFamily="18" charset="0"/>
              </a:rPr>
              <a:t>  = rate of transition from </a:t>
            </a:r>
            <a:r>
              <a:rPr lang="en-US" altLang="ko-KR" sz="2400" i="1" dirty="0">
                <a:ea typeface="Roboto" panose="02000000000000000000" pitchFamily="2" charset="0"/>
                <a:cs typeface="Times New Roman" panose="02020603050405020304" pitchFamily="18" charset="0"/>
              </a:rPr>
              <a:t>S</a:t>
            </a:r>
            <a:r>
              <a:rPr lang="en-US" altLang="ko-KR" sz="2400" dirty="0">
                <a:ea typeface="Roboto" panose="02000000000000000000" pitchFamily="2" charset="0"/>
                <a:cs typeface="Times New Roman" panose="02020603050405020304" pitchFamily="18" charset="0"/>
              </a:rPr>
              <a:t> to </a:t>
            </a:r>
            <a:r>
              <a:rPr lang="en-US" altLang="ko-KR" sz="2400" i="1" dirty="0">
                <a:ea typeface="Roboto" panose="02000000000000000000" pitchFamily="2" charset="0"/>
                <a:cs typeface="Times New Roman" panose="02020603050405020304" pitchFamily="18" charset="0"/>
              </a:rPr>
              <a:t>I</a:t>
            </a:r>
            <a:r>
              <a:rPr lang="en-US" altLang="ko-KR" sz="2400" dirty="0">
                <a:ea typeface="Roboto" panose="02000000000000000000" pitchFamily="2" charset="0"/>
                <a:cs typeface="Times New Roman" panose="02020603050405020304" pitchFamily="18" charset="0"/>
              </a:rPr>
              <a:t> (i.e., force of infection)</a:t>
            </a:r>
            <a:endParaRPr lang="en-US" altLang="ko-KR" sz="2400" dirty="0"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l-GR" altLang="ko-KR" sz="2400" i="1" dirty="0">
                <a:ea typeface="Roboto" panose="02000000000000000000" pitchFamily="2" charset="0"/>
                <a:cs typeface="Times New Roman" panose="02020603050405020304" pitchFamily="18" charset="0"/>
              </a:rPr>
              <a:t>μ</a:t>
            </a:r>
            <a:r>
              <a:rPr lang="en-US" altLang="ko-KR" sz="2400" i="1" baseline="-25000" dirty="0">
                <a:ea typeface="Roboto" panose="02000000000000000000" pitchFamily="2" charset="0"/>
                <a:cs typeface="Times New Roman" panose="02020603050405020304" pitchFamily="18" charset="0"/>
              </a:rPr>
              <a:t>IR</a:t>
            </a:r>
            <a:r>
              <a:rPr lang="en-US" altLang="ko-KR" sz="2400" dirty="0">
                <a:ea typeface="Roboto" panose="02000000000000000000" pitchFamily="2" charset="0"/>
                <a:cs typeface="Times New Roman" panose="02020603050405020304" pitchFamily="18" charset="0"/>
              </a:rPr>
              <a:t> = rate of recovery</a:t>
            </a:r>
          </a:p>
          <a:p>
            <a:r>
              <a:rPr lang="el-GR" altLang="ko-KR" sz="2400" i="1" dirty="0">
                <a:ea typeface="Roboto" panose="02000000000000000000" pitchFamily="2" charset="0"/>
                <a:cs typeface="Times New Roman" panose="02020603050405020304" pitchFamily="18" charset="0"/>
              </a:rPr>
              <a:t>μ</a:t>
            </a:r>
            <a:r>
              <a:rPr lang="en-US" altLang="ko-KR" sz="2400" i="1" baseline="-25000" dirty="0">
                <a:ea typeface="Roboto" panose="02000000000000000000" pitchFamily="2" charset="0"/>
                <a:cs typeface="Times New Roman" panose="02020603050405020304" pitchFamily="18" charset="0"/>
              </a:rPr>
              <a:t>•S</a:t>
            </a:r>
            <a:r>
              <a:rPr lang="en-US" altLang="ko-KR" sz="2400" dirty="0">
                <a:ea typeface="Roboto" panose="02000000000000000000" pitchFamily="2" charset="0"/>
                <a:cs typeface="Times New Roman" panose="02020603050405020304" pitchFamily="18" charset="0"/>
              </a:rPr>
              <a:t> = birth (or migration)</a:t>
            </a:r>
          </a:p>
          <a:p>
            <a:r>
              <a:rPr lang="el-GR" altLang="ko-KR" sz="2400" i="1" dirty="0">
                <a:ea typeface="Roboto" panose="02000000000000000000" pitchFamily="2" charset="0"/>
                <a:cs typeface="Times New Roman" panose="02020603050405020304" pitchFamily="18" charset="0"/>
              </a:rPr>
              <a:t>μ</a:t>
            </a:r>
            <a:r>
              <a:rPr lang="en-US" altLang="ko-KR" sz="2400" i="1" baseline="-25000" dirty="0">
                <a:ea typeface="Roboto" panose="02000000000000000000" pitchFamily="2" charset="0"/>
                <a:cs typeface="Times New Roman" panose="02020603050405020304" pitchFamily="18" charset="0"/>
              </a:rPr>
              <a:t>S•</a:t>
            </a:r>
            <a:r>
              <a:rPr lang="en-US" altLang="ko-KR" sz="2400" dirty="0">
                <a:ea typeface="Roboto" panose="02000000000000000000" pitchFamily="2" charset="0"/>
                <a:cs typeface="Times New Roman" panose="02020603050405020304" pitchFamily="18" charset="0"/>
              </a:rPr>
              <a:t> = </a:t>
            </a:r>
            <a:r>
              <a:rPr lang="el-GR" altLang="ko-KR" sz="2400" i="1" dirty="0">
                <a:ea typeface="Roboto" panose="02000000000000000000" pitchFamily="2" charset="0"/>
                <a:cs typeface="Times New Roman" panose="02020603050405020304" pitchFamily="18" charset="0"/>
              </a:rPr>
              <a:t>μ</a:t>
            </a:r>
            <a:r>
              <a:rPr lang="en-US" altLang="ko-KR" sz="2400" i="1" baseline="-25000" dirty="0">
                <a:ea typeface="Roboto" panose="02000000000000000000" pitchFamily="2" charset="0"/>
                <a:cs typeface="Times New Roman" panose="02020603050405020304" pitchFamily="18" charset="0"/>
              </a:rPr>
              <a:t>I•</a:t>
            </a:r>
            <a:r>
              <a:rPr lang="en-US" altLang="ko-KR" sz="2400" dirty="0">
                <a:ea typeface="Roboto" panose="02000000000000000000" pitchFamily="2" charset="0"/>
                <a:cs typeface="Times New Roman" panose="02020603050405020304" pitchFamily="18" charset="0"/>
              </a:rPr>
              <a:t> = </a:t>
            </a:r>
            <a:r>
              <a:rPr lang="el-GR" altLang="ko-KR" sz="2400" i="1" dirty="0">
                <a:ea typeface="Roboto" panose="02000000000000000000" pitchFamily="2" charset="0"/>
                <a:cs typeface="Times New Roman" panose="02020603050405020304" pitchFamily="18" charset="0"/>
              </a:rPr>
              <a:t>μ</a:t>
            </a:r>
            <a:r>
              <a:rPr lang="en-US" altLang="ko-KR" sz="2400" i="1" baseline="-25000" dirty="0">
                <a:ea typeface="Roboto" panose="02000000000000000000" pitchFamily="2" charset="0"/>
                <a:cs typeface="Times New Roman" panose="02020603050405020304" pitchFamily="18" charset="0"/>
              </a:rPr>
              <a:t>R•</a:t>
            </a:r>
            <a:r>
              <a:rPr lang="en-US" altLang="ko-KR" sz="2400" dirty="0">
                <a:ea typeface="Roboto" panose="02000000000000000000" pitchFamily="2" charset="0"/>
                <a:cs typeface="Times New Roman" panose="02020603050405020304" pitchFamily="18" charset="0"/>
              </a:rPr>
              <a:t> = death (or migration)</a:t>
            </a:r>
          </a:p>
          <a:p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Captures a </a:t>
            </a:r>
            <a:r>
              <a:rPr lang="en-US" altLang="ko-KR" sz="2600" dirty="0">
                <a:ea typeface="Roboto" panose="02000000000000000000" pitchFamily="2" charset="0"/>
                <a:cs typeface="Calibri" panose="020F0502020204030204" pitchFamily="34" charset="0"/>
              </a:rPr>
              <a:t>characteristic</a:t>
            </a: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 growth and decay of the number of infectious individuals</a:t>
            </a:r>
            <a:endParaRPr lang="en-US" sz="2400" dirty="0"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67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73EB063F-D96C-4093-8242-DA6FB2E41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811" y="5722971"/>
                <a:ext cx="4633826" cy="7072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ko-KR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#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contact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unit</m:t>
                            </m:r>
                            <m:r>
                              <a:rPr lang="en-US" altLang="ko-KR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time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transmission</m:t>
                            </m:r>
                            <m:r>
                              <a:rPr lang="en-US" altLang="ko-KR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pro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b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contact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sz="2000" b="0" dirty="0">
                    <a:solidFill>
                      <a:schemeClr val="tx1"/>
                    </a:solidFill>
                    <a:latin typeface="Yanone Kaffeesatz" pitchFamily="2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73EB063F-D96C-4093-8242-DA6FB2E41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11" y="5722971"/>
                <a:ext cx="4633826" cy="707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6975E73B-5391-4821-A3FD-B56B1A5BAB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974" y="2895841"/>
                <a:ext cx="2144626" cy="25529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𝑆𝐼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</m:t>
                      </m:r>
                    </m:oMath>
                  </m:oMathPara>
                </a14:m>
                <a:endParaRPr lang="en-US" altLang="ko-KR" sz="2000" b="0" dirty="0">
                  <a:solidFill>
                    <a:schemeClr val="tx1"/>
                  </a:solidFill>
                  <a:latin typeface="Yanone Kaffeesatz" pitchFamily="2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𝐼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𝑆𝐼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𝐼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</m:oMath>
                  </m:oMathPara>
                </a14:m>
                <a:endParaRPr lang="en-US" altLang="ko-KR" sz="2000" b="0" dirty="0">
                  <a:latin typeface="Yanone Kaffeesatz" pitchFamily="2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𝐼𝑅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</m:oMath>
                  </m:oMathPara>
                </a14:m>
                <a:endParaRPr lang="en-US" altLang="ko-KR" sz="2000" b="0" dirty="0">
                  <a:solidFill>
                    <a:schemeClr val="tx1"/>
                  </a:solidFill>
                  <a:latin typeface="Yanone Kaffeesatz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6975E73B-5391-4821-A3FD-B56B1A5BA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74" y="2895841"/>
                <a:ext cx="2144626" cy="2552936"/>
              </a:xfrm>
              <a:prstGeom prst="rect">
                <a:avLst/>
              </a:prstGeom>
              <a:blipFill>
                <a:blip r:embed="rId4"/>
                <a:stretch>
                  <a:fillRect b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2527B7-3DA1-4068-AB6E-CAF425EA63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4800" y="3359544"/>
                <a:ext cx="3109129" cy="20548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•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•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•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•</m:t>
                        </m:r>
                      </m:sub>
                    </m:sSub>
                    <m:r>
                      <a:rPr lang="en-US" altLang="ko-KR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US" altLang="ko-KR" sz="20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𝐼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𝐼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𝐼𝑅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𝛾</m:t>
                      </m:r>
                    </m:oMath>
                  </m:oMathPara>
                </a14:m>
                <a:endParaRPr lang="en-US" altLang="ko-KR" sz="2000" dirty="0">
                  <a:latin typeface="Yanone Kaffeesatz" pitchFamily="2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ko-KR" sz="2000" dirty="0">
                  <a:latin typeface="Yanone Kaffeesatz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2527B7-3DA1-4068-AB6E-CAF425EA6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00" y="3359544"/>
                <a:ext cx="3109129" cy="2054805"/>
              </a:xfrm>
              <a:prstGeom prst="rect">
                <a:avLst/>
              </a:prstGeom>
              <a:blipFill>
                <a:blip r:embed="rId5"/>
                <a:stretch>
                  <a:fillRect t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C8FEE5BB-7A50-4982-B643-8899B369A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3831" y="6395006"/>
                <a:ext cx="4087725" cy="4010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1/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𝛾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duration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of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infectiousness</m:t>
                      </m:r>
                    </m:oMath>
                  </m:oMathPara>
                </a14:m>
                <a:endParaRPr lang="en-US" altLang="ko-KR" sz="2000" b="0" dirty="0">
                  <a:solidFill>
                    <a:schemeClr val="tx1"/>
                  </a:solidFill>
                  <a:latin typeface="Yanone Kaffeesatz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C8FEE5BB-7A50-4982-B643-8899B369A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31" y="6395006"/>
                <a:ext cx="4087725" cy="401066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7DABEA1-E3CF-4F36-BEB1-EE29F7D4F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272" y="1204870"/>
            <a:ext cx="5253754" cy="4229888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37C958F-01B5-4834-87F6-A74A6FA523B0}"/>
              </a:ext>
            </a:extLst>
          </p:cNvPr>
          <p:cNvSpPr txBox="1">
            <a:spLocks/>
          </p:cNvSpPr>
          <p:nvPr/>
        </p:nvSpPr>
        <p:spPr>
          <a:xfrm>
            <a:off x="5527295" y="5675035"/>
            <a:ext cx="6664705" cy="9205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rgbClr val="FF0000"/>
                </a:solidFill>
              </a:rPr>
              <a:t>Characteristic growth and decay of an epidemic (red)</a:t>
            </a:r>
          </a:p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rgbClr val="0070C0"/>
                </a:solidFill>
              </a:rPr>
              <a:t>The epidemic ends while susceptible people still exist (blue) </a:t>
            </a:r>
          </a:p>
          <a:p>
            <a:endParaRPr lang="en-US" altLang="ko-KR" sz="2000" dirty="0"/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2F2B6D23-435C-4D4B-840F-A326D1F912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8149" y="1327281"/>
                <a:ext cx="2146300" cy="5729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=0.4,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2F2B6D23-435C-4D4B-840F-A326D1F9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149" y="1327281"/>
                <a:ext cx="2146300" cy="572942"/>
              </a:xfrm>
              <a:prstGeom prst="rect">
                <a:avLst/>
              </a:prstGeom>
              <a:blipFill>
                <a:blip r:embed="rId8"/>
                <a:stretch>
                  <a:fillRect l="-1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A3162A25-C850-4615-904C-DFB5FADF8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5753" y="1258363"/>
            <a:ext cx="5191755" cy="18740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7807C8D-68E9-445C-97EA-E90884CC4698}"/>
              </a:ext>
            </a:extLst>
          </p:cNvPr>
          <p:cNvSpPr txBox="1">
            <a:spLocks/>
          </p:cNvSpPr>
          <p:nvPr/>
        </p:nvSpPr>
        <p:spPr>
          <a:xfrm>
            <a:off x="370484" y="42635"/>
            <a:ext cx="1182151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4A628"/>
                </a:solidFill>
                <a:latin typeface="Yanone Kaffeesatz"/>
              </a:rPr>
              <a:t>Implementing the </a:t>
            </a:r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SIR model using ordinary differential equations (ODEs) </a:t>
            </a:r>
          </a:p>
        </p:txBody>
      </p:sp>
    </p:spTree>
    <p:extLst>
      <p:ext uri="{BB962C8B-B14F-4D97-AF65-F5344CB8AC3E}">
        <p14:creationId xmlns:p14="http://schemas.microsoft.com/office/powerpoint/2010/main" val="405986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D375-2E3D-44C2-864C-A8EAB5EC2629}"/>
              </a:ext>
            </a:extLst>
          </p:cNvPr>
          <p:cNvSpPr txBox="1">
            <a:spLocks/>
          </p:cNvSpPr>
          <p:nvPr/>
        </p:nvSpPr>
        <p:spPr>
          <a:xfrm>
            <a:off x="370484" y="42635"/>
            <a:ext cx="1182151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4A628"/>
                </a:solidFill>
                <a:latin typeface="Yanone Kaffeesatz"/>
              </a:rPr>
              <a:t>Implementing an </a:t>
            </a:r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SIR model in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E8F02-07C7-4D37-915C-746DDCF5E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4" y="1297803"/>
            <a:ext cx="5655225" cy="4655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C32CE-C0EE-454A-B416-C1A909DA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293" y="925239"/>
            <a:ext cx="5504381" cy="79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5F9D3-8F6D-4169-A55B-ECC93C1CB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93" y="1871598"/>
            <a:ext cx="5504381" cy="1104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4F2A9-6DA9-4840-8FC6-8214AF675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293" y="3130875"/>
            <a:ext cx="3514262" cy="35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99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31AB-7B92-4C19-B8BC-E19EB7D97B7B}"/>
              </a:ext>
            </a:extLst>
          </p:cNvPr>
          <p:cNvSpPr txBox="1">
            <a:spLocks/>
          </p:cNvSpPr>
          <p:nvPr/>
        </p:nvSpPr>
        <p:spPr>
          <a:xfrm>
            <a:off x="370484" y="42635"/>
            <a:ext cx="1182151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4A628"/>
                </a:solidFill>
                <a:latin typeface="Yanone Kaffeesatz"/>
              </a:rPr>
              <a:t>Parameter estimation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D7E9FA1-5F06-4C0D-9211-7049E9EF1EA2}"/>
              </a:ext>
            </a:extLst>
          </p:cNvPr>
          <p:cNvSpPr txBox="1">
            <a:spLocks/>
          </p:cNvSpPr>
          <p:nvPr/>
        </p:nvSpPr>
        <p:spPr>
          <a:xfrm>
            <a:off x="1069326" y="1586753"/>
            <a:ext cx="10646424" cy="2887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Frequentist</a:t>
            </a:r>
            <a:endParaRPr lang="en-US" sz="3200" dirty="0">
              <a:latin typeface="Yanone Kaffeesatz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Maximum likelihood</a:t>
            </a:r>
          </a:p>
          <a:p>
            <a:r>
              <a:rPr lang="en-US" sz="36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Bayesian</a:t>
            </a:r>
          </a:p>
          <a:p>
            <a:pPr lvl="1"/>
            <a:r>
              <a:rPr lang="en-US" sz="28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Likelihood-based (MCMC, SMC) vs. likelihood-free (ABC, ABC-SMC)</a:t>
            </a:r>
          </a:p>
          <a:p>
            <a:pPr lvl="1"/>
            <a:r>
              <a:rPr lang="en-US" sz="28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Sampling (MCMC, SMC) vs. approximation (Laplace , MAP)</a:t>
            </a:r>
            <a:endParaRPr lang="en-US" altLang="ko-KR" sz="2800" dirty="0">
              <a:latin typeface="Yanone Kaffeesatz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endParaRPr lang="en-US" dirty="0">
              <a:latin typeface="Yanone Kaffeesatz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6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7642-C9CE-0583-4863-EB8BC3201DEF}"/>
              </a:ext>
            </a:extLst>
          </p:cNvPr>
          <p:cNvSpPr txBox="1">
            <a:spLocks/>
          </p:cNvSpPr>
          <p:nvPr/>
        </p:nvSpPr>
        <p:spPr>
          <a:xfrm>
            <a:off x="379045" y="12941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Collect data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85B79-3C11-DD94-255C-EB9EAA9F9982}"/>
              </a:ext>
            </a:extLst>
          </p:cNvPr>
          <p:cNvSpPr txBox="1"/>
          <p:nvPr/>
        </p:nvSpPr>
        <p:spPr>
          <a:xfrm>
            <a:off x="449200" y="1290946"/>
            <a:ext cx="11363755" cy="3537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연구목적</a:t>
            </a:r>
            <a:endParaRPr lang="en-US" altLang="ko-KR" sz="28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(2022-0811)_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코로나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19_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노동신문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_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보도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_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현황표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_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전체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_</a:t>
            </a:r>
            <a:r>
              <a:rPr lang="ko-KR" altLang="en-US" sz="2400" dirty="0" err="1">
                <a:solidFill>
                  <a:srgbClr val="000000"/>
                </a:solidFill>
                <a:latin typeface="Roboto" panose="02000000000000000000" pitchFamily="2" charset="0"/>
              </a:rPr>
              <a:t>일일유열자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.xlsx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(2022-0811)_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코로나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19_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조선중앙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TV_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보도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_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현황표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_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시도별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_</a:t>
            </a:r>
            <a:r>
              <a:rPr lang="ko-KR" altLang="en-US" sz="2400" dirty="0" err="1">
                <a:solidFill>
                  <a:srgbClr val="000000"/>
                </a:solidFill>
                <a:latin typeface="Roboto" panose="02000000000000000000" pitchFamily="2" charset="0"/>
              </a:rPr>
              <a:t>일일유열자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.xlsx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질문</a:t>
            </a:r>
            <a:endParaRPr lang="en-US" altLang="ko-KR" sz="28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‘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모델링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’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 방법을 이용하여 북한의 코로나 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19 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전파 자료를 더 잘 이해할 수 있을까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그리고 더 나은 이해를 바탕으로 하여 더 나은 향후 전망을 할 수 있을까</a:t>
            </a:r>
            <a:r>
              <a:rPr lang="en-US" altLang="ko-KR" sz="2400" dirty="0">
                <a:solidFill>
                  <a:srgbClr val="000000"/>
                </a:solidFill>
                <a:latin typeface="Roboto" panose="02000000000000000000" pitchFamily="2" charset="0"/>
              </a:rPr>
              <a:t>?</a:t>
            </a:r>
            <a:r>
              <a:rPr lang="ko-KR" alt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  </a:t>
            </a:r>
            <a:endParaRPr lang="en-US" altLang="ko-KR" sz="24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826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7807C8D-68E9-445C-97EA-E90884CC4698}"/>
              </a:ext>
            </a:extLst>
          </p:cNvPr>
          <p:cNvSpPr txBox="1">
            <a:spLocks/>
          </p:cNvSpPr>
          <p:nvPr/>
        </p:nvSpPr>
        <p:spPr>
          <a:xfrm>
            <a:off x="370484" y="42635"/>
            <a:ext cx="1182151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4A628"/>
                </a:solidFill>
                <a:latin typeface="Yanone Kaffeesatz"/>
              </a:rPr>
              <a:t>Parameter estimation: maximum likelihood 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A785D-9696-436C-81BE-01809D93B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92" y="2297869"/>
            <a:ext cx="4082524" cy="42856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6ADB4D-F348-4BEC-9EDA-88E04B487A16}"/>
              </a:ext>
            </a:extLst>
          </p:cNvPr>
          <p:cNvSpPr txBox="1"/>
          <p:nvPr/>
        </p:nvSpPr>
        <p:spPr>
          <a:xfrm>
            <a:off x="1052976" y="3886106"/>
            <a:ext cx="2246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model-predicted value (i.e., process)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871DF-F7EC-4140-9105-ED0BF121B589}"/>
              </a:ext>
            </a:extLst>
          </p:cNvPr>
          <p:cNvSpPr txBox="1"/>
          <p:nvPr/>
        </p:nvSpPr>
        <p:spPr>
          <a:xfrm>
            <a:off x="3254781" y="3633478"/>
            <a:ext cx="726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EECD2A-5E84-491D-8E73-0349A0E85683}"/>
              </a:ext>
            </a:extLst>
          </p:cNvPr>
          <p:cNvCxnSpPr>
            <a:cxnSpLocks/>
          </p:cNvCxnSpPr>
          <p:nvPr/>
        </p:nvCxnSpPr>
        <p:spPr>
          <a:xfrm flipV="1">
            <a:off x="3514420" y="3327153"/>
            <a:ext cx="788853" cy="37428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3E824F-0203-4E7F-8F59-C655A318ED63}"/>
              </a:ext>
            </a:extLst>
          </p:cNvPr>
          <p:cNvCxnSpPr>
            <a:cxnSpLocks/>
          </p:cNvCxnSpPr>
          <p:nvPr/>
        </p:nvCxnSpPr>
        <p:spPr>
          <a:xfrm flipV="1">
            <a:off x="3506588" y="2909222"/>
            <a:ext cx="222796" cy="792218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F62FB3-820F-4D45-898C-985936268F1D}"/>
              </a:ext>
            </a:extLst>
          </p:cNvPr>
          <p:cNvCxnSpPr>
            <a:cxnSpLocks/>
          </p:cNvCxnSpPr>
          <p:nvPr/>
        </p:nvCxnSpPr>
        <p:spPr>
          <a:xfrm flipV="1">
            <a:off x="2940531" y="2572332"/>
            <a:ext cx="511445" cy="1492677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48B77E-7EA9-4B8D-921B-B9CE1625C417}"/>
              </a:ext>
            </a:extLst>
          </p:cNvPr>
          <p:cNvCxnSpPr>
            <a:cxnSpLocks/>
          </p:cNvCxnSpPr>
          <p:nvPr/>
        </p:nvCxnSpPr>
        <p:spPr>
          <a:xfrm>
            <a:off x="2940531" y="4065009"/>
            <a:ext cx="511445" cy="1439501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0E5590-CF7F-443F-B209-CC352AB7E61F}"/>
              </a:ext>
            </a:extLst>
          </p:cNvPr>
          <p:cNvSpPr txBox="1"/>
          <p:nvPr/>
        </p:nvSpPr>
        <p:spPr>
          <a:xfrm>
            <a:off x="389644" y="1143414"/>
            <a:ext cx="5496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0070C0"/>
                </a:solidFill>
                <a:latin typeface="Yanone Kaffeesatz" pitchFamily="2" charset="0"/>
              </a:rPr>
              <a:t>Modeling measurement noise using  Poisson distribution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B4EFFD-D6D4-42A6-AD17-EE5D50F52063}"/>
              </a:ext>
            </a:extLst>
          </p:cNvPr>
          <p:cNvSpPr txBox="1"/>
          <p:nvPr/>
        </p:nvSpPr>
        <p:spPr>
          <a:xfrm>
            <a:off x="6556011" y="1127501"/>
            <a:ext cx="49418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0070C0"/>
                </a:solidFill>
                <a:latin typeface="Yanone Kaffeesatz" pitchFamily="2" charset="0"/>
              </a:rPr>
              <a:t>Point estimate and 95% confidence interval for </a:t>
            </a:r>
            <a:r>
              <a:rPr lang="en-US" sz="2400" i="1" dirty="0">
                <a:solidFill>
                  <a:srgbClr val="0070C0"/>
                </a:solidFill>
                <a:latin typeface="Yanone Kaffeesatz" pitchFamily="2" charset="0"/>
                <a:sym typeface="Symbol" panose="05050102010706020507" pitchFamily="18" charset="2"/>
              </a:rPr>
              <a:t></a:t>
            </a:r>
            <a:endParaRPr lang="en-US" sz="2400" i="1" dirty="0">
              <a:solidFill>
                <a:srgbClr val="0070C0"/>
              </a:solidFill>
              <a:latin typeface="Yanone Kaffeesatz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362F9DC-622C-49B4-9507-366FB5FEEA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3" b="79672"/>
          <a:stretch/>
        </p:blipFill>
        <p:spPr>
          <a:xfrm>
            <a:off x="5886054" y="2205693"/>
            <a:ext cx="5906184" cy="84307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752DD98-7130-42EB-9FA6-E6EBA139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130" y="1694826"/>
            <a:ext cx="2212168" cy="470833"/>
          </a:xfrm>
          <a:prstGeom prst="rect">
            <a:avLst/>
          </a:prstGeom>
        </p:spPr>
      </p:pic>
      <p:pic>
        <p:nvPicPr>
          <p:cNvPr id="44" name="Picture 43" descr="Chart, line chart&#10;&#10;Description automatically generated">
            <a:extLst>
              <a:ext uri="{FF2B5EF4-FFF2-40B4-BE49-F238E27FC236}">
                <a16:creationId xmlns:a16="http://schemas.microsoft.com/office/drawing/2014/main" id="{7684FAAF-329E-42CB-AAC5-9DDD5504D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242" y="3141176"/>
            <a:ext cx="4731945" cy="35628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F28626E-C81E-42DD-8D9B-F4B914EC0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945" y="1762588"/>
            <a:ext cx="1440254" cy="3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6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49A67-A70B-45AA-88DB-AFFA6141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19" y="1222148"/>
            <a:ext cx="7644962" cy="16204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5D2C09-AFA5-4872-A550-51FB0A689544}"/>
              </a:ext>
            </a:extLst>
          </p:cNvPr>
          <p:cNvSpPr txBox="1">
            <a:spLocks/>
          </p:cNvSpPr>
          <p:nvPr/>
        </p:nvSpPr>
        <p:spPr>
          <a:xfrm>
            <a:off x="370484" y="42635"/>
            <a:ext cx="1182151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Wuhan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44C03-9EA3-4A95-BFA7-DDB51F3D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032" y="2994784"/>
            <a:ext cx="60198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85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1F62-174D-42F7-9AE9-1BA6E7CAE534}"/>
              </a:ext>
            </a:extLst>
          </p:cNvPr>
          <p:cNvSpPr txBox="1">
            <a:spLocks/>
          </p:cNvSpPr>
          <p:nvPr/>
        </p:nvSpPr>
        <p:spPr>
          <a:xfrm>
            <a:off x="370484" y="42635"/>
            <a:ext cx="1182151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Findings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15F4E-47D6-4EFF-AE7B-78AFFAB4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04" y="1391113"/>
            <a:ext cx="10213003" cy="1819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BE6471-F425-422B-8D29-278B3169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4" y="3428999"/>
            <a:ext cx="10029446" cy="1819689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2EA6B5B-44B9-4207-B177-18EC9AF02F6A}"/>
              </a:ext>
            </a:extLst>
          </p:cNvPr>
          <p:cNvSpPr txBox="1">
            <a:spLocks/>
          </p:cNvSpPr>
          <p:nvPr/>
        </p:nvSpPr>
        <p:spPr>
          <a:xfrm>
            <a:off x="517417" y="5682501"/>
            <a:ext cx="9199761" cy="499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36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β</a:t>
            </a:r>
            <a:r>
              <a:rPr lang="en-US" sz="36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=2.35/4.5 = 0.52</a:t>
            </a:r>
            <a:endParaRPr lang="en-US" dirty="0">
              <a:latin typeface="Yanone Kaffeesatz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460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45D58-F690-4558-A948-2382699E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478" y="1665811"/>
            <a:ext cx="4708352" cy="39458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0720A9-2AEC-47D0-AE02-292CDA81B73B}"/>
              </a:ext>
            </a:extLst>
          </p:cNvPr>
          <p:cNvSpPr txBox="1">
            <a:spLocks/>
          </p:cNvSpPr>
          <p:nvPr/>
        </p:nvSpPr>
        <p:spPr>
          <a:xfrm>
            <a:off x="370484" y="42635"/>
            <a:ext cx="1182151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4A628"/>
                </a:solidFill>
                <a:latin typeface="Yanone Kaffeesatz"/>
              </a:rPr>
              <a:t>Daily symptom onset across </a:t>
            </a:r>
            <a:r>
              <a:rPr lang="el-GR" sz="4000" dirty="0">
                <a:solidFill>
                  <a:srgbClr val="F4A62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6FA22-3C4F-48BF-9DAF-F1030488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4" y="1427272"/>
            <a:ext cx="4866949" cy="3214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AFBB0-FE96-46A7-A69D-0A7336993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4" y="4958676"/>
            <a:ext cx="5463139" cy="10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39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3D11C-6090-4ADC-A944-FB896B5F9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40" y="3812239"/>
            <a:ext cx="5894526" cy="7787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5E9B66-31C2-4628-9F97-D8A2C37EBE0D}"/>
              </a:ext>
            </a:extLst>
          </p:cNvPr>
          <p:cNvSpPr txBox="1">
            <a:spLocks/>
          </p:cNvSpPr>
          <p:nvPr/>
        </p:nvSpPr>
        <p:spPr>
          <a:xfrm>
            <a:off x="370484" y="42635"/>
            <a:ext cx="1182151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4A628"/>
                </a:solidFill>
                <a:latin typeface="Yanone Kaffeesatz"/>
              </a:rPr>
              <a:t>Maximize </a:t>
            </a:r>
            <a:r>
              <a:rPr lang="en-US" sz="4000" dirty="0" err="1">
                <a:solidFill>
                  <a:srgbClr val="F4A628"/>
                </a:solidFill>
                <a:latin typeface="Yanone Kaffeesatz"/>
              </a:rPr>
              <a:t>poisson_loglik</a:t>
            </a:r>
            <a:r>
              <a:rPr lang="en-US" sz="4000" dirty="0">
                <a:solidFill>
                  <a:srgbClr val="F4A628"/>
                </a:solidFill>
                <a:latin typeface="Yanone Kaffeesatz"/>
              </a:rPr>
              <a:t>: Grid search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83A45-1CCA-45C9-A770-34DF0340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2485365"/>
            <a:ext cx="5195473" cy="2653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E9522-EE04-42BB-A53E-A666AFBD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40" y="1899229"/>
            <a:ext cx="5894526" cy="14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93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88F42F-667E-46F8-927A-28937D2231C9}"/>
              </a:ext>
            </a:extLst>
          </p:cNvPr>
          <p:cNvSpPr txBox="1">
            <a:spLocks/>
          </p:cNvSpPr>
          <p:nvPr/>
        </p:nvSpPr>
        <p:spPr>
          <a:xfrm>
            <a:off x="370484" y="42635"/>
            <a:ext cx="1182151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4A628"/>
                </a:solidFill>
                <a:latin typeface="Yanone Kaffeesatz"/>
              </a:rPr>
              <a:t>Implementing the MLE in R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E36A1-D19E-44F5-8660-3B837FED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6" y="4228223"/>
            <a:ext cx="5260501" cy="764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65C0CE-A894-49C3-8AAA-8296C51B0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55" y="1307782"/>
            <a:ext cx="5463139" cy="10952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A209EA-652D-4759-9FA2-309A2038F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242" y="1328574"/>
            <a:ext cx="4746560" cy="7021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0ED8F-4002-4B95-969C-C99C38181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242" y="2237052"/>
            <a:ext cx="5041690" cy="958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7F22E-6E9C-4DB9-9D1F-06ED2FCFC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242" y="3859497"/>
            <a:ext cx="5131063" cy="11795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D0D3F9-A6BE-4464-9E81-663531DFD561}"/>
              </a:ext>
            </a:extLst>
          </p:cNvPr>
          <p:cNvSpPr txBox="1"/>
          <p:nvPr/>
        </p:nvSpPr>
        <p:spPr>
          <a:xfrm>
            <a:off x="6150242" y="3308412"/>
            <a:ext cx="1861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err="1">
                <a:solidFill>
                  <a:srgbClr val="0070C0"/>
                </a:solidFill>
                <a:latin typeface="Yanone Kaffeesatz" pitchFamily="2" charset="0"/>
              </a:rPr>
              <a:t>bbmle</a:t>
            </a:r>
            <a:r>
              <a:rPr lang="en-US" sz="2400" dirty="0">
                <a:solidFill>
                  <a:srgbClr val="0070C0"/>
                </a:solidFill>
                <a:latin typeface="Yanone Kaffeesatz" pitchFamily="2" charset="0"/>
              </a:rPr>
              <a:t> package</a:t>
            </a:r>
            <a:endParaRPr lang="en-US" sz="2400" i="1" dirty="0">
              <a:solidFill>
                <a:srgbClr val="0070C0"/>
              </a:solidFill>
              <a:latin typeface="Yanone Kaffeesatz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3D6332-BFCF-4914-800E-C388E44FD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16" y="2635771"/>
            <a:ext cx="5260501" cy="13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08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16DF8-8438-43BF-A8A1-F122BC14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081" y="1299304"/>
            <a:ext cx="7141785" cy="54093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723D85-C84C-4358-8104-A60BD3602108}"/>
              </a:ext>
            </a:extLst>
          </p:cNvPr>
          <p:cNvSpPr txBox="1">
            <a:spLocks/>
          </p:cNvSpPr>
          <p:nvPr/>
        </p:nvSpPr>
        <p:spPr>
          <a:xfrm>
            <a:off x="370484" y="42635"/>
            <a:ext cx="1182151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4A628"/>
                </a:solidFill>
                <a:latin typeface="Yanone Kaffeesatz"/>
              </a:rPr>
              <a:t>Simulating the model using </a:t>
            </a:r>
            <a:r>
              <a:rPr lang="el-GR" sz="4000" dirty="0">
                <a:solidFill>
                  <a:srgbClr val="F4A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4000" i="1" baseline="-25000" dirty="0">
                <a:solidFill>
                  <a:srgbClr val="F4A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MLE</a:t>
            </a:r>
            <a:endParaRPr lang="en-US" sz="4000" b="0" i="1" baseline="-2500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C09A3-18E2-493E-9F41-10F842E911BA}"/>
              </a:ext>
            </a:extLst>
          </p:cNvPr>
          <p:cNvSpPr txBox="1"/>
          <p:nvPr/>
        </p:nvSpPr>
        <p:spPr>
          <a:xfrm>
            <a:off x="4519227" y="4077109"/>
            <a:ext cx="4413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ODE model-predicted value (i.e., mean)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C541EC-70C8-47C9-8E4A-9DD1A2CC4337}"/>
              </a:ext>
            </a:extLst>
          </p:cNvPr>
          <p:cNvCxnSpPr>
            <a:cxnSpLocks/>
          </p:cNvCxnSpPr>
          <p:nvPr/>
        </p:nvCxnSpPr>
        <p:spPr>
          <a:xfrm>
            <a:off x="6559826" y="5108713"/>
            <a:ext cx="232861" cy="654214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A6CCF2-22BB-4174-AA56-30537EEEFBDE}"/>
                  </a:ext>
                </a:extLst>
              </p:cNvPr>
              <p:cNvSpPr txBox="1"/>
              <p:nvPr/>
            </p:nvSpPr>
            <p:spPr>
              <a:xfrm>
                <a:off x="4281763" y="3541661"/>
                <a:ext cx="796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A6CCF2-22BB-4174-AA56-30537EEEF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63" y="3541661"/>
                <a:ext cx="796561" cy="369332"/>
              </a:xfrm>
              <a:prstGeom prst="rect">
                <a:avLst/>
              </a:prstGeom>
              <a:blipFill>
                <a:blip r:embed="rId4"/>
                <a:stretch>
                  <a:fillRect t="-9836" r="-152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00948AE-279D-4E1B-A14F-8A87D227A8E7}"/>
              </a:ext>
            </a:extLst>
          </p:cNvPr>
          <p:cNvSpPr txBox="1"/>
          <p:nvPr/>
        </p:nvSpPr>
        <p:spPr>
          <a:xfrm>
            <a:off x="4525600" y="4292121"/>
            <a:ext cx="224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typical instance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3F120-1EBF-46E5-B91E-14D685190528}"/>
              </a:ext>
            </a:extLst>
          </p:cNvPr>
          <p:cNvSpPr txBox="1"/>
          <p:nvPr/>
        </p:nvSpPr>
        <p:spPr>
          <a:xfrm>
            <a:off x="4323093" y="3918055"/>
            <a:ext cx="182880" cy="182880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653C5-193E-4428-B956-0AAF33EEEF1A}"/>
              </a:ext>
            </a:extLst>
          </p:cNvPr>
          <p:cNvSpPr txBox="1"/>
          <p:nvPr/>
        </p:nvSpPr>
        <p:spPr>
          <a:xfrm>
            <a:off x="4453330" y="3819324"/>
            <a:ext cx="224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595099-6776-4C10-B5E2-57AB1B4A5CCF}"/>
              </a:ext>
            </a:extLst>
          </p:cNvPr>
          <p:cNvSpPr txBox="1"/>
          <p:nvPr/>
        </p:nvSpPr>
        <p:spPr>
          <a:xfrm>
            <a:off x="4336347" y="4248480"/>
            <a:ext cx="182880" cy="457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BBDB72-43CC-4771-81BA-947BC9B0274C}"/>
              </a:ext>
            </a:extLst>
          </p:cNvPr>
          <p:cNvSpPr txBox="1"/>
          <p:nvPr/>
        </p:nvSpPr>
        <p:spPr>
          <a:xfrm>
            <a:off x="4329723" y="4480392"/>
            <a:ext cx="182880" cy="18288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0E50-64FD-43DD-8CD3-282B98A2009C}"/>
              </a:ext>
            </a:extLst>
          </p:cNvPr>
          <p:cNvSpPr txBox="1">
            <a:spLocks/>
          </p:cNvSpPr>
          <p:nvPr/>
        </p:nvSpPr>
        <p:spPr>
          <a:xfrm>
            <a:off x="2461034" y="1590866"/>
            <a:ext cx="7269932" cy="1704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Approximate Bayesian Computation </a:t>
            </a:r>
          </a:p>
          <a:p>
            <a:pPr algn="ctr"/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Sequential Monte Carlo (ABC – SMC)</a:t>
            </a:r>
            <a:r>
              <a:rPr lang="en-US" sz="4000" dirty="0">
                <a:solidFill>
                  <a:srgbClr val="F4A628"/>
                </a:solidFill>
                <a:latin typeface="Yanone Kaffeesatz"/>
              </a:rPr>
              <a:t> implementation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3CE79-7B76-4B35-BDD7-1272E917244F}"/>
              </a:ext>
            </a:extLst>
          </p:cNvPr>
          <p:cNvSpPr txBox="1"/>
          <p:nvPr/>
        </p:nvSpPr>
        <p:spPr>
          <a:xfrm>
            <a:off x="2574235" y="3562451"/>
            <a:ext cx="74369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1. </a:t>
            </a:r>
            <a:r>
              <a:rPr lang="en-US" dirty="0">
                <a:effectLst/>
              </a:rPr>
              <a:t>Toni T. Approximate Bayesian computation scheme for parameter inference and model selection in dynamical systems. Journal of The Royal Society Interface. 2009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>
                <a:effectLst/>
              </a:rPr>
              <a:t>Minter A, </a:t>
            </a:r>
            <a:r>
              <a:rPr lang="en-US" dirty="0" err="1">
                <a:effectLst/>
              </a:rPr>
              <a:t>Retkute</a:t>
            </a:r>
            <a:r>
              <a:rPr lang="en-US" dirty="0">
                <a:effectLst/>
              </a:rPr>
              <a:t> R. Approximate Bayesian Computation for infectious disease modelling. Epidemics. 2019 Dec 1;29:100368. </a:t>
            </a:r>
          </a:p>
          <a:p>
            <a:r>
              <a:rPr lang="en-US" dirty="0">
                <a:hlinkClick r:id="rId2"/>
              </a:rPr>
              <a:t>https://github.com/amanda-minter/abc_R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086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838A4-77B0-4A13-9AC0-C7706DFF0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89" y="1589456"/>
            <a:ext cx="5222919" cy="45561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43E5E8-6764-495F-A7C7-53B41CF87871}"/>
              </a:ext>
            </a:extLst>
          </p:cNvPr>
          <p:cNvSpPr txBox="1">
            <a:spLocks/>
          </p:cNvSpPr>
          <p:nvPr/>
        </p:nvSpPr>
        <p:spPr>
          <a:xfrm>
            <a:off x="528320" y="162692"/>
            <a:ext cx="6578158" cy="861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ABC – SMC</a:t>
            </a:r>
            <a:r>
              <a:rPr lang="en-US" sz="4000" dirty="0">
                <a:solidFill>
                  <a:srgbClr val="F4A628"/>
                </a:solidFill>
                <a:latin typeface="Yanone Kaffeesatz"/>
              </a:rPr>
              <a:t> implementation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ABEF7C-7CC0-44DB-9521-825487B9D83A}"/>
              </a:ext>
            </a:extLst>
          </p:cNvPr>
          <p:cNvCxnSpPr>
            <a:cxnSpLocks/>
          </p:cNvCxnSpPr>
          <p:nvPr/>
        </p:nvCxnSpPr>
        <p:spPr>
          <a:xfrm>
            <a:off x="3013904" y="4431363"/>
            <a:ext cx="1055818" cy="187174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6D9CA7-5A04-47A6-A605-D2EBC2BC5CA8}"/>
              </a:ext>
            </a:extLst>
          </p:cNvPr>
          <p:cNvSpPr txBox="1"/>
          <p:nvPr/>
        </p:nvSpPr>
        <p:spPr>
          <a:xfrm>
            <a:off x="2787327" y="4246697"/>
            <a:ext cx="583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90350-4DD3-4FC2-A653-FF7270298200}"/>
              </a:ext>
            </a:extLst>
          </p:cNvPr>
          <p:cNvSpPr txBox="1"/>
          <p:nvPr/>
        </p:nvSpPr>
        <p:spPr>
          <a:xfrm>
            <a:off x="528320" y="1239763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dirty="0">
                <a:solidFill>
                  <a:srgbClr val="000000"/>
                </a:solidFill>
                <a:effectLst/>
                <a:latin typeface="CMMI10"/>
              </a:rPr>
              <a:t>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  <a:sym typeface="Symbol" panose="05050102010706020507" pitchFamily="18" charset="2"/>
              </a:rPr>
              <a:t>|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0"/>
              </a:rPr>
              <a:t>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(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0"/>
              </a:rPr>
              <a:t>D</a:t>
            </a:r>
            <a:r>
              <a:rPr lang="en-US" sz="1800" b="0" i="1" baseline="-25000" dirty="0">
                <a:solidFill>
                  <a:srgbClr val="000000"/>
                </a:solidFill>
                <a:effectLst/>
                <a:latin typeface="CMMI10"/>
              </a:rPr>
              <a:t>0</a:t>
            </a:r>
            <a:r>
              <a:rPr lang="en-US" i="1" baseline="-25000" dirty="0">
                <a:solidFill>
                  <a:srgbClr val="000000"/>
                </a:solidFill>
                <a:latin typeface="CMMI10"/>
              </a:rPr>
              <a:t>.</a:t>
            </a:r>
            <a:r>
              <a:rPr lang="en-US" sz="1800" b="0" dirty="0">
                <a:solidFill>
                  <a:srgbClr val="000000"/>
                </a:solidFill>
                <a:effectLst/>
                <a:latin typeface="CMMI10"/>
              </a:rPr>
              <a:t>,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0"/>
              </a:rPr>
              <a:t>D*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)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≤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  <a:sym typeface="Symbol" panose="05050102010706020507" pitchFamily="18" charset="2"/>
              </a:rPr>
              <a:t>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)</a:t>
            </a:r>
            <a:r>
              <a:rPr lang="en-US" dirty="0"/>
              <a:t>  approximates the posterior distribution.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F679B-D843-42D6-BF33-2E1F2DAE0CBE}"/>
              </a:ext>
            </a:extLst>
          </p:cNvPr>
          <p:cNvSpPr txBox="1"/>
          <p:nvPr/>
        </p:nvSpPr>
        <p:spPr>
          <a:xfrm>
            <a:off x="518021" y="1124482"/>
            <a:ext cx="446267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# ABC SMC algorithm initial conditions ------------------------------------------------</a:t>
            </a:r>
          </a:p>
          <a:p>
            <a:r>
              <a:rPr lang="en-US" sz="1100" dirty="0" err="1"/>
              <a:t>tbegin</a:t>
            </a:r>
            <a:r>
              <a:rPr lang="en-US" sz="1100" dirty="0"/>
              <a:t> &lt;- </a:t>
            </a:r>
            <a:r>
              <a:rPr lang="en-US" sz="1100" dirty="0" err="1"/>
              <a:t>Sys.time</a:t>
            </a:r>
            <a:r>
              <a:rPr lang="en-US" sz="1100" dirty="0"/>
              <a:t>()</a:t>
            </a:r>
          </a:p>
          <a:p>
            <a:r>
              <a:rPr lang="en-US" sz="1100" dirty="0" err="1"/>
              <a:t>set.seed</a:t>
            </a:r>
            <a:r>
              <a:rPr lang="en-US" sz="1100" dirty="0"/>
              <a:t>(42) # to make reproducible</a:t>
            </a:r>
          </a:p>
          <a:p>
            <a:r>
              <a:rPr lang="en-US" sz="1100" dirty="0"/>
              <a:t># tolerance levels where initial values are (i.e., maximum difference)</a:t>
            </a:r>
          </a:p>
          <a:p>
            <a:r>
              <a:rPr lang="en-US" sz="1100" dirty="0" err="1"/>
              <a:t>max_diff</a:t>
            </a:r>
            <a:r>
              <a:rPr lang="en-US" sz="1100" dirty="0"/>
              <a:t> &lt;- sqrt(sum((2*</a:t>
            </a:r>
            <a:r>
              <a:rPr lang="en-US" sz="1100" dirty="0" err="1"/>
              <a:t>wuhan$case</a:t>
            </a:r>
            <a:r>
              <a:rPr lang="en-US" sz="1100" dirty="0"/>
              <a:t>)^2, na.rm = T))</a:t>
            </a:r>
          </a:p>
          <a:p>
            <a:r>
              <a:rPr lang="en-US" sz="1100" dirty="0" err="1"/>
              <a:t>epsilon_inc</a:t>
            </a:r>
            <a:r>
              <a:rPr lang="en-US" sz="1100" dirty="0"/>
              <a:t> &lt;- seq(</a:t>
            </a:r>
            <a:r>
              <a:rPr lang="en-US" sz="1100" dirty="0" err="1"/>
              <a:t>max_diff</a:t>
            </a:r>
            <a:r>
              <a:rPr lang="en-US" sz="1100" dirty="0"/>
              <a:t>, round(0.05 * </a:t>
            </a:r>
            <a:r>
              <a:rPr lang="en-US" sz="1100" dirty="0" err="1"/>
              <a:t>max_diff</a:t>
            </a:r>
            <a:r>
              <a:rPr lang="en-US" sz="1100" dirty="0"/>
              <a:t>), </a:t>
            </a:r>
            <a:r>
              <a:rPr lang="en-US" sz="1100" dirty="0" err="1"/>
              <a:t>length.out</a:t>
            </a:r>
            <a:r>
              <a:rPr lang="en-US" sz="1100" dirty="0"/>
              <a:t> = 20)</a:t>
            </a:r>
          </a:p>
          <a:p>
            <a:r>
              <a:rPr lang="en-US" sz="1100" dirty="0"/>
              <a:t>G &lt;- length(</a:t>
            </a:r>
            <a:r>
              <a:rPr lang="en-US" sz="1100" dirty="0" err="1"/>
              <a:t>epsilon_inc</a:t>
            </a:r>
            <a:r>
              <a:rPr lang="en-US" sz="1100" dirty="0"/>
              <a:t>)# Generations of SMC</a:t>
            </a:r>
          </a:p>
          <a:p>
            <a:r>
              <a:rPr lang="en-US" sz="1100" dirty="0" err="1"/>
              <a:t>npart</a:t>
            </a:r>
            <a:r>
              <a:rPr lang="en-US" sz="1100" dirty="0"/>
              <a:t> &lt;- 200 # Number of particles</a:t>
            </a:r>
          </a:p>
          <a:p>
            <a:r>
              <a:rPr lang="en-US" sz="1100" dirty="0"/>
              <a:t>n &lt;- 1 # Number of simulations for each parameter set</a:t>
            </a:r>
          </a:p>
          <a:p>
            <a:r>
              <a:rPr lang="en-US" sz="1100" dirty="0" err="1"/>
              <a:t>lb</a:t>
            </a:r>
            <a:r>
              <a:rPr lang="en-US" sz="1100" dirty="0"/>
              <a:t> &lt;- c(1e-6) # lower bounds for the parameter values</a:t>
            </a:r>
          </a:p>
          <a:p>
            <a:r>
              <a:rPr lang="en-US" sz="1100" dirty="0" err="1"/>
              <a:t>ub</a:t>
            </a:r>
            <a:r>
              <a:rPr lang="en-US" sz="1100" dirty="0"/>
              <a:t> &lt;- c(5) # upper bounds for the parameter values</a:t>
            </a:r>
          </a:p>
          <a:p>
            <a:r>
              <a:rPr lang="en-US" sz="1100" dirty="0"/>
              <a:t>np &lt;- length(</a:t>
            </a:r>
            <a:r>
              <a:rPr lang="en-US" sz="1100" dirty="0" err="1"/>
              <a:t>lb</a:t>
            </a:r>
            <a:r>
              <a:rPr lang="en-US" sz="1100" dirty="0"/>
              <a:t>) # number of parameters</a:t>
            </a:r>
          </a:p>
          <a:p>
            <a:r>
              <a:rPr lang="en-US" sz="1100" dirty="0"/>
              <a:t>res &lt;- matrix(</a:t>
            </a:r>
            <a:r>
              <a:rPr lang="en-US" sz="1100" dirty="0" err="1"/>
              <a:t>nrow</a:t>
            </a:r>
            <a:r>
              <a:rPr lang="en-US" sz="1100" dirty="0"/>
              <a:t>=G, </a:t>
            </a:r>
            <a:r>
              <a:rPr lang="en-US" sz="1100" dirty="0" err="1"/>
              <a:t>ncol</a:t>
            </a:r>
            <a:r>
              <a:rPr lang="en-US" sz="1100" dirty="0"/>
              <a:t> = </a:t>
            </a:r>
            <a:r>
              <a:rPr lang="en-US" sz="1100" dirty="0" err="1"/>
              <a:t>npart</a:t>
            </a:r>
            <a:r>
              <a:rPr lang="en-US" sz="1100" dirty="0"/>
              <a:t>) # store history of SMC samples</a:t>
            </a:r>
          </a:p>
          <a:p>
            <a:r>
              <a:rPr lang="en-US" sz="1100" dirty="0" err="1"/>
              <a:t>res_old</a:t>
            </a:r>
            <a:r>
              <a:rPr lang="en-US" sz="1100" dirty="0"/>
              <a:t> &lt;- matrix(</a:t>
            </a:r>
            <a:r>
              <a:rPr lang="en-US" sz="1100" dirty="0" err="1"/>
              <a:t>ncol</a:t>
            </a:r>
            <a:r>
              <a:rPr lang="en-US" sz="1100" dirty="0"/>
              <a:t> = np, </a:t>
            </a:r>
            <a:r>
              <a:rPr lang="en-US" sz="1100" dirty="0" err="1"/>
              <a:t>nrow</a:t>
            </a:r>
            <a:r>
              <a:rPr lang="en-US" sz="1100" dirty="0"/>
              <a:t> = </a:t>
            </a:r>
            <a:r>
              <a:rPr lang="en-US" sz="1100" dirty="0" err="1"/>
              <a:t>npart</a:t>
            </a:r>
            <a:r>
              <a:rPr lang="en-US" sz="1100" dirty="0"/>
              <a:t>) # store SMC samples</a:t>
            </a:r>
          </a:p>
          <a:p>
            <a:r>
              <a:rPr lang="en-US" sz="1100" dirty="0" err="1"/>
              <a:t>res_new</a:t>
            </a:r>
            <a:r>
              <a:rPr lang="en-US" sz="1100" dirty="0"/>
              <a:t> &lt;- matrix(</a:t>
            </a:r>
            <a:r>
              <a:rPr lang="en-US" sz="1100" dirty="0" err="1"/>
              <a:t>ncol</a:t>
            </a:r>
            <a:r>
              <a:rPr lang="en-US" sz="1100" dirty="0"/>
              <a:t> = np, </a:t>
            </a:r>
            <a:r>
              <a:rPr lang="en-US" sz="1100" dirty="0" err="1"/>
              <a:t>nrow</a:t>
            </a:r>
            <a:r>
              <a:rPr lang="en-US" sz="1100" dirty="0"/>
              <a:t> = </a:t>
            </a:r>
            <a:r>
              <a:rPr lang="en-US" sz="1100" dirty="0" err="1"/>
              <a:t>npart</a:t>
            </a:r>
            <a:r>
              <a:rPr lang="en-US" sz="1100" dirty="0"/>
              <a:t>)</a:t>
            </a:r>
          </a:p>
          <a:p>
            <a:r>
              <a:rPr lang="en-US" sz="1100" dirty="0"/>
              <a:t># Empty vectors to store weights</a:t>
            </a:r>
          </a:p>
          <a:p>
            <a:r>
              <a:rPr lang="en-US" sz="1100" dirty="0" err="1"/>
              <a:t>w_old</a:t>
            </a:r>
            <a:r>
              <a:rPr lang="en-US" sz="1100" dirty="0"/>
              <a:t> &lt;- matrix(</a:t>
            </a:r>
            <a:r>
              <a:rPr lang="en-US" sz="1100" dirty="0" err="1"/>
              <a:t>ncol</a:t>
            </a:r>
            <a:r>
              <a:rPr lang="en-US" sz="1100" dirty="0"/>
              <a:t> = 1, </a:t>
            </a:r>
            <a:r>
              <a:rPr lang="en-US" sz="1100" dirty="0" err="1"/>
              <a:t>nrow</a:t>
            </a:r>
            <a:r>
              <a:rPr lang="en-US" sz="1100" dirty="0"/>
              <a:t> = </a:t>
            </a:r>
            <a:r>
              <a:rPr lang="en-US" sz="1100" dirty="0" err="1"/>
              <a:t>npart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w_new</a:t>
            </a:r>
            <a:r>
              <a:rPr lang="en-US" sz="1100" dirty="0"/>
              <a:t> &lt;- matrix(</a:t>
            </a:r>
            <a:r>
              <a:rPr lang="en-US" sz="1100" dirty="0" err="1"/>
              <a:t>ncol</a:t>
            </a:r>
            <a:r>
              <a:rPr lang="en-US" sz="1100" dirty="0"/>
              <a:t> = 1, </a:t>
            </a:r>
            <a:r>
              <a:rPr lang="en-US" sz="1100" dirty="0" err="1"/>
              <a:t>nrow</a:t>
            </a:r>
            <a:r>
              <a:rPr lang="en-US" sz="1100" dirty="0"/>
              <a:t> = </a:t>
            </a:r>
            <a:r>
              <a:rPr lang="en-US" sz="1100" dirty="0" err="1"/>
              <a:t>npart</a:t>
            </a:r>
            <a:r>
              <a:rPr lang="en-US" sz="1100" dirty="0"/>
              <a:t>)</a:t>
            </a:r>
          </a:p>
          <a:p>
            <a:r>
              <a:rPr lang="en-US" sz="1100" dirty="0"/>
              <a:t># model parameters. beta will be updated</a:t>
            </a:r>
          </a:p>
          <a:p>
            <a:r>
              <a:rPr lang="en-US" sz="1100" dirty="0"/>
              <a:t>params &lt;- c(beta = 2.5/4.5, sigma = 1/5.2, gamma = 1/4.5)</a:t>
            </a:r>
          </a:p>
          <a:p>
            <a:r>
              <a:rPr lang="en-US" sz="1100" dirty="0"/>
              <a:t>distance &lt;- matrix(</a:t>
            </a:r>
            <a:r>
              <a:rPr lang="en-US" sz="1100" dirty="0" err="1"/>
              <a:t>nrow</a:t>
            </a:r>
            <a:r>
              <a:rPr lang="en-US" sz="1100" dirty="0"/>
              <a:t> = G, </a:t>
            </a:r>
            <a:r>
              <a:rPr lang="en-US" sz="1100" dirty="0" err="1"/>
              <a:t>ncol</a:t>
            </a:r>
            <a:r>
              <a:rPr lang="en-US" sz="1100" dirty="0"/>
              <a:t> = </a:t>
            </a:r>
            <a:r>
              <a:rPr lang="en-US" sz="1100" dirty="0" err="1"/>
              <a:t>npart</a:t>
            </a:r>
            <a:r>
              <a:rPr lang="en-US" sz="1100" dirty="0"/>
              <a:t>)</a:t>
            </a:r>
          </a:p>
          <a:p>
            <a:r>
              <a:rPr lang="en-US" sz="1100" dirty="0"/>
              <a:t># ABC SMC algorithm initial conditions end here ---------------------------------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213AE-A326-42CF-9490-B1D5B21F21F3}"/>
              </a:ext>
            </a:extLst>
          </p:cNvPr>
          <p:cNvSpPr txBox="1"/>
          <p:nvPr/>
        </p:nvSpPr>
        <p:spPr>
          <a:xfrm>
            <a:off x="6268721" y="162692"/>
            <a:ext cx="599440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 ABC SMC algorithm ------------------------------------------------</a:t>
            </a:r>
          </a:p>
          <a:p>
            <a:r>
              <a:rPr lang="en-US" sz="1100" dirty="0"/>
              <a:t>for (g in 1:G) { # generation 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i</a:t>
            </a:r>
            <a:r>
              <a:rPr lang="en-US" sz="1100" dirty="0"/>
              <a:t> &lt;- 1 # particle ID</a:t>
            </a:r>
          </a:p>
          <a:p>
            <a:r>
              <a:rPr lang="en-US" sz="1100" dirty="0"/>
              <a:t>  while (</a:t>
            </a:r>
            <a:r>
              <a:rPr lang="en-US" sz="1100" dirty="0" err="1"/>
              <a:t>i</a:t>
            </a:r>
            <a:r>
              <a:rPr lang="en-US" sz="1100" dirty="0"/>
              <a:t> &lt;= </a:t>
            </a:r>
            <a:r>
              <a:rPr lang="en-US" sz="1100" dirty="0" err="1"/>
              <a:t>npart</a:t>
            </a:r>
            <a:r>
              <a:rPr lang="en-US" sz="1100" dirty="0"/>
              <a:t>) {</a:t>
            </a:r>
          </a:p>
          <a:p>
            <a:r>
              <a:rPr lang="en-US" sz="1100" dirty="0"/>
              <a:t>    if (g == 1) { # sample from the prior distributions for the first generation</a:t>
            </a:r>
          </a:p>
          <a:p>
            <a:r>
              <a:rPr lang="en-US" sz="1100" dirty="0"/>
              <a:t>      param &lt;- </a:t>
            </a:r>
            <a:r>
              <a:rPr lang="en-US" sz="1100" dirty="0" err="1"/>
              <a:t>runif</a:t>
            </a:r>
            <a:r>
              <a:rPr lang="en-US" sz="1100" dirty="0"/>
              <a:t>(np, min = </a:t>
            </a:r>
            <a:r>
              <a:rPr lang="en-US" sz="1100" dirty="0" err="1"/>
              <a:t>lb</a:t>
            </a:r>
            <a:r>
              <a:rPr lang="en-US" sz="1100" dirty="0"/>
              <a:t>, max = </a:t>
            </a:r>
            <a:r>
              <a:rPr lang="en-US" sz="1100" dirty="0" err="1"/>
              <a:t>ub</a:t>
            </a:r>
            <a:r>
              <a:rPr lang="en-US" sz="1100" dirty="0"/>
              <a:t>) # initially uniform random</a:t>
            </a:r>
          </a:p>
          <a:p>
            <a:r>
              <a:rPr lang="en-US" sz="1100" dirty="0"/>
              <a:t>    } </a:t>
            </a:r>
          </a:p>
          <a:p>
            <a:r>
              <a:rPr lang="en-US" sz="1100" dirty="0"/>
              <a:t>    else {</a:t>
            </a:r>
          </a:p>
          <a:p>
            <a:r>
              <a:rPr lang="en-US" sz="1100" dirty="0"/>
              <a:t>      p &lt;- sample(seq(1, </a:t>
            </a:r>
            <a:r>
              <a:rPr lang="en-US" sz="1100" dirty="0" err="1"/>
              <a:t>npart</a:t>
            </a:r>
            <a:r>
              <a:rPr lang="en-US" sz="1100" dirty="0"/>
              <a:t>), 1, prob = </a:t>
            </a:r>
            <a:r>
              <a:rPr lang="en-US" sz="1100" dirty="0" err="1"/>
              <a:t>w_old</a:t>
            </a:r>
            <a:r>
              <a:rPr lang="en-US" sz="1100" dirty="0"/>
              <a:t>) # select particles from </a:t>
            </a:r>
          </a:p>
          <a:p>
            <a:r>
              <a:rPr lang="en-US" sz="1100" dirty="0"/>
              <a:t>      param &lt;- </a:t>
            </a:r>
            <a:r>
              <a:rPr lang="en-US" sz="1100" dirty="0" err="1"/>
              <a:t>rK</a:t>
            </a:r>
            <a:r>
              <a:rPr lang="en-US" sz="1100" dirty="0"/>
              <a:t>(mean = </a:t>
            </a:r>
            <a:r>
              <a:rPr lang="en-US" sz="1100" dirty="0" err="1"/>
              <a:t>res_old</a:t>
            </a:r>
            <a:r>
              <a:rPr lang="en-US" sz="1100" dirty="0"/>
              <a:t>[p, ], sigma = sigma)</a:t>
            </a:r>
          </a:p>
          <a:p>
            <a:r>
              <a:rPr lang="en-US" sz="1100" dirty="0"/>
              <a:t>    }</a:t>
            </a:r>
          </a:p>
          <a:p>
            <a:r>
              <a:rPr lang="en-US" sz="1100" dirty="0"/>
              <a:t>    params["beta"] &lt;- param # update beta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Dstar</a:t>
            </a:r>
            <a:r>
              <a:rPr lang="en-US" sz="1100" dirty="0"/>
              <a:t> &lt;- </a:t>
            </a:r>
            <a:r>
              <a:rPr lang="en-US" sz="1100" dirty="0" err="1"/>
              <a:t>daily_case</a:t>
            </a:r>
            <a:r>
              <a:rPr lang="en-US" sz="1100" dirty="0"/>
              <a:t>(params)    </a:t>
            </a:r>
          </a:p>
          <a:p>
            <a:r>
              <a:rPr lang="en-US" sz="1100" dirty="0"/>
              <a:t>    # distance between the data and the model    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dist</a:t>
            </a:r>
            <a:r>
              <a:rPr lang="en-US" sz="1100" dirty="0"/>
              <a:t> &lt;- </a:t>
            </a:r>
            <a:r>
              <a:rPr lang="en-US" sz="1100" dirty="0" err="1"/>
              <a:t>calc_dist</a:t>
            </a:r>
            <a:r>
              <a:rPr lang="en-US" sz="1100" dirty="0"/>
              <a:t>(</a:t>
            </a:r>
            <a:r>
              <a:rPr lang="en-US" sz="1100" dirty="0" err="1"/>
              <a:t>Dstar</a:t>
            </a:r>
            <a:r>
              <a:rPr lang="en-US" sz="1100" dirty="0"/>
              <a:t>, </a:t>
            </a:r>
            <a:r>
              <a:rPr lang="en-US" sz="1100" dirty="0" err="1"/>
              <a:t>wuhan$case</a:t>
            </a:r>
            <a:r>
              <a:rPr lang="en-US" sz="1100" dirty="0"/>
              <a:t>)</a:t>
            </a:r>
          </a:p>
          <a:p>
            <a:r>
              <a:rPr lang="en-US" sz="1100" dirty="0"/>
              <a:t>    if (</a:t>
            </a:r>
            <a:r>
              <a:rPr lang="en-US" sz="1100" dirty="0" err="1"/>
              <a:t>dist</a:t>
            </a:r>
            <a:r>
              <a:rPr lang="en-US" sz="1100" dirty="0"/>
              <a:t> &lt;= </a:t>
            </a:r>
            <a:r>
              <a:rPr lang="en-US" sz="1100" dirty="0" err="1"/>
              <a:t>epsilon_inc</a:t>
            </a:r>
            <a:r>
              <a:rPr lang="en-US" sz="1100" dirty="0"/>
              <a:t>[g]) {</a:t>
            </a:r>
          </a:p>
          <a:p>
            <a:r>
              <a:rPr lang="en-US" sz="1100" dirty="0"/>
              <a:t>      distance[g, </a:t>
            </a:r>
            <a:r>
              <a:rPr lang="en-US" sz="1100" dirty="0" err="1"/>
              <a:t>i</a:t>
            </a:r>
            <a:r>
              <a:rPr lang="en-US" sz="1100" dirty="0"/>
              <a:t>] &lt;- </a:t>
            </a:r>
            <a:r>
              <a:rPr lang="en-US" sz="1100" dirty="0" err="1"/>
              <a:t>dist</a:t>
            </a:r>
            <a:r>
              <a:rPr lang="en-US" sz="1100" dirty="0"/>
              <a:t> 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res_new</a:t>
            </a:r>
            <a:r>
              <a:rPr lang="en-US" sz="1100" dirty="0"/>
              <a:t>[i,1] &lt;- param # store results</a:t>
            </a:r>
          </a:p>
          <a:p>
            <a:r>
              <a:rPr lang="en-US" sz="1100" dirty="0"/>
              <a:t>      w1 &lt;- </a:t>
            </a:r>
            <a:r>
              <a:rPr lang="en-US" sz="1100" dirty="0" err="1"/>
              <a:t>dunif</a:t>
            </a:r>
            <a:r>
              <a:rPr lang="en-US" sz="1100" dirty="0"/>
              <a:t>(</a:t>
            </a:r>
            <a:r>
              <a:rPr lang="en-US" sz="1100" dirty="0" err="1"/>
              <a:t>res_new</a:t>
            </a:r>
            <a:r>
              <a:rPr lang="en-US" sz="1100" dirty="0"/>
              <a:t>[i,1], min = </a:t>
            </a:r>
            <a:r>
              <a:rPr lang="en-US" sz="1100" dirty="0" err="1"/>
              <a:t>lb</a:t>
            </a:r>
            <a:r>
              <a:rPr lang="en-US" sz="1100" dirty="0"/>
              <a:t>, max = </a:t>
            </a:r>
            <a:r>
              <a:rPr lang="en-US" sz="1100" dirty="0" err="1"/>
              <a:t>ub</a:t>
            </a:r>
            <a:r>
              <a:rPr lang="en-US" sz="1100" dirty="0"/>
              <a:t>) # calculate weights</a:t>
            </a:r>
          </a:p>
          <a:p>
            <a:r>
              <a:rPr lang="en-US" sz="1100" dirty="0"/>
              <a:t>      if (g == 1) {</a:t>
            </a:r>
          </a:p>
          <a:p>
            <a:r>
              <a:rPr lang="en-US" sz="1100" dirty="0"/>
              <a:t>        w2 &lt;- 1</a:t>
            </a:r>
          </a:p>
          <a:p>
            <a:r>
              <a:rPr lang="en-US" sz="1100" dirty="0"/>
              <a:t>      } else {</a:t>
            </a:r>
          </a:p>
          <a:p>
            <a:endParaRPr lang="en-US" sz="1100" dirty="0"/>
          </a:p>
          <a:p>
            <a:r>
              <a:rPr lang="en-US" sz="1100" dirty="0"/>
              <a:t>        w2 &lt;- </a:t>
            </a:r>
          </a:p>
          <a:p>
            <a:r>
              <a:rPr lang="en-US" sz="1100" dirty="0"/>
              <a:t>          sum(</a:t>
            </a:r>
            <a:r>
              <a:rPr lang="en-US" sz="1100" dirty="0" err="1"/>
              <a:t>sapply</a:t>
            </a:r>
            <a:r>
              <a:rPr lang="en-US" sz="1100" dirty="0"/>
              <a:t>(1:npart, function(x) </a:t>
            </a:r>
            <a:r>
              <a:rPr lang="en-US" sz="1100" dirty="0" err="1"/>
              <a:t>w_old</a:t>
            </a:r>
            <a:r>
              <a:rPr lang="en-US" sz="1100" dirty="0"/>
              <a:t>[x] *</a:t>
            </a:r>
          </a:p>
          <a:p>
            <a:r>
              <a:rPr lang="en-US" sz="1100" dirty="0"/>
              <a:t>          </a:t>
            </a:r>
            <a:r>
              <a:rPr lang="en-US" sz="1100" dirty="0" err="1"/>
              <a:t>dtruncnorm</a:t>
            </a:r>
            <a:r>
              <a:rPr lang="en-US" sz="1100" dirty="0"/>
              <a:t>(</a:t>
            </a:r>
            <a:r>
              <a:rPr lang="en-US" sz="1100" dirty="0" err="1"/>
              <a:t>res_new</a:t>
            </a:r>
            <a:r>
              <a:rPr lang="en-US" sz="1100" dirty="0"/>
              <a:t>[i,1], mean=</a:t>
            </a:r>
            <a:r>
              <a:rPr lang="en-US" sz="1100" dirty="0" err="1"/>
              <a:t>res_old</a:t>
            </a:r>
            <a:r>
              <a:rPr lang="en-US" sz="1100" dirty="0"/>
              <a:t>[x,1], </a:t>
            </a:r>
            <a:r>
              <a:rPr lang="en-US" sz="1100" dirty="0" err="1"/>
              <a:t>sd</a:t>
            </a:r>
            <a:r>
              <a:rPr lang="en-US" sz="1100" dirty="0"/>
              <a:t>=sigma, a=</a:t>
            </a:r>
            <a:r>
              <a:rPr lang="en-US" sz="1100" dirty="0" err="1"/>
              <a:t>lb</a:t>
            </a:r>
            <a:r>
              <a:rPr lang="en-US" sz="1100" dirty="0"/>
              <a:t>, b=</a:t>
            </a:r>
            <a:r>
              <a:rPr lang="en-US" sz="1100" dirty="0" err="1"/>
              <a:t>ub</a:t>
            </a:r>
            <a:r>
              <a:rPr lang="en-US" sz="1100" dirty="0"/>
              <a:t>)))</a:t>
            </a:r>
          </a:p>
          <a:p>
            <a:r>
              <a:rPr lang="en-US" sz="1100" dirty="0"/>
              <a:t>      }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w_new</a:t>
            </a:r>
            <a:r>
              <a:rPr lang="en-US" sz="1100" dirty="0"/>
              <a:t>[</a:t>
            </a:r>
            <a:r>
              <a:rPr lang="en-US" sz="1100" dirty="0" err="1"/>
              <a:t>i</a:t>
            </a:r>
            <a:r>
              <a:rPr lang="en-US" sz="1100" dirty="0"/>
              <a:t>] &lt;- w1 / w2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i</a:t>
            </a:r>
            <a:r>
              <a:rPr lang="en-US" sz="1100" dirty="0"/>
              <a:t> &lt;- </a:t>
            </a:r>
            <a:r>
              <a:rPr lang="en-US" sz="1100" dirty="0" err="1"/>
              <a:t>i</a:t>
            </a:r>
            <a:r>
              <a:rPr lang="en-US" sz="1100" dirty="0"/>
              <a:t> + 1</a:t>
            </a:r>
          </a:p>
          <a:p>
            <a:r>
              <a:rPr lang="en-US" sz="1100" dirty="0"/>
              <a:t>    }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res[g, ] &lt;- </a:t>
            </a:r>
            <a:r>
              <a:rPr lang="en-US" sz="1100" dirty="0" err="1"/>
              <a:t>res_new</a:t>
            </a:r>
            <a:endParaRPr lang="en-US" sz="1100" dirty="0"/>
          </a:p>
          <a:p>
            <a:r>
              <a:rPr lang="en-US" sz="1100" dirty="0"/>
              <a:t>  # sigma &lt;- </a:t>
            </a:r>
            <a:r>
              <a:rPr lang="en-US" sz="1100" dirty="0" err="1"/>
              <a:t>cov</a:t>
            </a:r>
            <a:r>
              <a:rPr lang="en-US" sz="1100" dirty="0"/>
              <a:t>(</a:t>
            </a:r>
            <a:r>
              <a:rPr lang="en-US" sz="1100" dirty="0" err="1"/>
              <a:t>res_new</a:t>
            </a:r>
            <a:r>
              <a:rPr lang="en-US" sz="1100" dirty="0"/>
              <a:t>)</a:t>
            </a:r>
          </a:p>
          <a:p>
            <a:r>
              <a:rPr lang="en-US" sz="1100" dirty="0"/>
              <a:t>  sigma &lt;- </a:t>
            </a:r>
            <a:r>
              <a:rPr lang="en-US" sz="1100" dirty="0" err="1"/>
              <a:t>sd</a:t>
            </a:r>
            <a:r>
              <a:rPr lang="en-US" sz="1100" dirty="0"/>
              <a:t>(</a:t>
            </a:r>
            <a:r>
              <a:rPr lang="en-US" sz="1100" dirty="0" err="1"/>
              <a:t>res_new</a:t>
            </a:r>
            <a:r>
              <a:rPr lang="en-US" sz="1100" dirty="0"/>
              <a:t>, na.rm = T)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res_old</a:t>
            </a:r>
            <a:r>
              <a:rPr lang="en-US" sz="1100" dirty="0"/>
              <a:t> &lt;- </a:t>
            </a:r>
            <a:r>
              <a:rPr lang="en-US" sz="1100" dirty="0" err="1"/>
              <a:t>res_new</a:t>
            </a:r>
            <a:endParaRPr lang="en-US" sz="1100" dirty="0"/>
          </a:p>
          <a:p>
            <a:r>
              <a:rPr lang="en-US" sz="1100" dirty="0"/>
              <a:t>  </a:t>
            </a:r>
            <a:r>
              <a:rPr lang="en-US" sz="1100" dirty="0" err="1"/>
              <a:t>w_old</a:t>
            </a:r>
            <a:r>
              <a:rPr lang="en-US" sz="1100" dirty="0"/>
              <a:t> &lt;- </a:t>
            </a:r>
            <a:r>
              <a:rPr lang="en-US" sz="1100" dirty="0" err="1"/>
              <a:t>w_new</a:t>
            </a:r>
            <a:r>
              <a:rPr lang="en-US" sz="1100" dirty="0"/>
              <a:t> / sum(</a:t>
            </a:r>
            <a:r>
              <a:rPr lang="en-US" sz="1100" dirty="0" err="1"/>
              <a:t>w_new</a:t>
            </a:r>
            <a:r>
              <a:rPr lang="en-US" sz="1100" dirty="0"/>
              <a:t>)</a:t>
            </a:r>
          </a:p>
          <a:p>
            <a:r>
              <a:rPr lang="en-US" sz="1100" dirty="0"/>
              <a:t>  ESS &lt;- round(1/sum(w_old^2)) </a:t>
            </a:r>
          </a:p>
          <a:p>
            <a:r>
              <a:rPr lang="en-US" sz="1100" dirty="0"/>
              <a:t># ABC SMC algorithm ends -----------------------------------------------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5075E9-B7D2-4295-B2F4-8578EEE8EA49}"/>
              </a:ext>
            </a:extLst>
          </p:cNvPr>
          <p:cNvSpPr txBox="1">
            <a:spLocks/>
          </p:cNvSpPr>
          <p:nvPr/>
        </p:nvSpPr>
        <p:spPr>
          <a:xfrm>
            <a:off x="528320" y="162692"/>
            <a:ext cx="6578158" cy="861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ABC – SMC</a:t>
            </a:r>
            <a:r>
              <a:rPr lang="en-US" sz="4000" dirty="0">
                <a:solidFill>
                  <a:srgbClr val="F4A628"/>
                </a:solidFill>
                <a:latin typeface="Yanone Kaffeesatz"/>
              </a:rPr>
              <a:t> implementation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9995E-E7E7-4EDB-B8C5-D4AA7A802D52}"/>
              </a:ext>
            </a:extLst>
          </p:cNvPr>
          <p:cNvSpPr txBox="1"/>
          <p:nvPr/>
        </p:nvSpPr>
        <p:spPr>
          <a:xfrm>
            <a:off x="377688" y="5041662"/>
            <a:ext cx="462103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# distance function and perturbation kernel</a:t>
            </a:r>
          </a:p>
          <a:p>
            <a:r>
              <a:rPr lang="en-US" sz="1100" dirty="0"/>
              <a:t>library(</a:t>
            </a:r>
            <a:r>
              <a:rPr lang="en-US" sz="1100" dirty="0" err="1"/>
              <a:t>truncnorm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calc_dist</a:t>
            </a:r>
            <a:r>
              <a:rPr lang="en-US" sz="1100" dirty="0"/>
              <a:t> &lt;- function(x, y) { </a:t>
            </a:r>
          </a:p>
          <a:p>
            <a:r>
              <a:rPr lang="en-US" sz="1100" dirty="0"/>
              <a:t> sqrt(sum((x - y)^2))</a:t>
            </a:r>
          </a:p>
          <a:p>
            <a:r>
              <a:rPr lang="en-US" sz="1100" dirty="0"/>
              <a:t>}</a:t>
            </a:r>
          </a:p>
          <a:p>
            <a:r>
              <a:rPr lang="en-US" sz="1100" dirty="0"/>
              <a:t># Perturbation kernel </a:t>
            </a:r>
          </a:p>
          <a:p>
            <a:r>
              <a:rPr lang="en-US" sz="1100" dirty="0" err="1"/>
              <a:t>rK</a:t>
            </a:r>
            <a:r>
              <a:rPr lang="en-US" sz="1100" dirty="0"/>
              <a:t> &lt;- function(mean, sigma){</a:t>
            </a:r>
          </a:p>
          <a:p>
            <a:r>
              <a:rPr lang="en-US" sz="1100" dirty="0"/>
              <a:t>  # return(</a:t>
            </a:r>
            <a:r>
              <a:rPr lang="en-US" sz="1100" dirty="0" err="1"/>
              <a:t>rtmvnorm</a:t>
            </a:r>
            <a:r>
              <a:rPr lang="en-US" sz="1100" dirty="0"/>
              <a:t>(1, mean = mean, sigma = sigma, lower = </a:t>
            </a:r>
            <a:r>
              <a:rPr lang="en-US" sz="1100" dirty="0" err="1"/>
              <a:t>lb</a:t>
            </a:r>
            <a:r>
              <a:rPr lang="en-US" sz="1100" dirty="0"/>
              <a:t>, upper = </a:t>
            </a:r>
            <a:r>
              <a:rPr lang="en-US" sz="1100" dirty="0" err="1"/>
              <a:t>ub</a:t>
            </a:r>
            <a:r>
              <a:rPr lang="en-US" sz="1100" dirty="0"/>
              <a:t>))</a:t>
            </a:r>
          </a:p>
          <a:p>
            <a:r>
              <a:rPr lang="en-US" sz="1100" dirty="0"/>
              <a:t>  return(</a:t>
            </a:r>
            <a:r>
              <a:rPr lang="en-US" sz="1100" dirty="0" err="1"/>
              <a:t>rtruncnorm</a:t>
            </a:r>
            <a:r>
              <a:rPr lang="en-US" sz="1100" dirty="0"/>
              <a:t>(1, a = </a:t>
            </a:r>
            <a:r>
              <a:rPr lang="en-US" sz="1100" dirty="0" err="1"/>
              <a:t>lb</a:t>
            </a:r>
            <a:r>
              <a:rPr lang="en-US" sz="1100" dirty="0"/>
              <a:t>, b = </a:t>
            </a:r>
            <a:r>
              <a:rPr lang="en-US" sz="1100" dirty="0" err="1"/>
              <a:t>ub</a:t>
            </a:r>
            <a:r>
              <a:rPr lang="en-US" sz="1100" dirty="0"/>
              <a:t>, mean = mean, </a:t>
            </a:r>
            <a:r>
              <a:rPr lang="en-US" sz="1100" dirty="0" err="1"/>
              <a:t>sd</a:t>
            </a:r>
            <a:r>
              <a:rPr lang="en-US" sz="1100" dirty="0"/>
              <a:t> = sigma))</a:t>
            </a:r>
          </a:p>
          <a:p>
            <a:r>
              <a:rPr lang="en-US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249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2E4C-AD3A-AF2B-1629-037929A7C94E}"/>
              </a:ext>
            </a:extLst>
          </p:cNvPr>
          <p:cNvSpPr txBox="1">
            <a:spLocks/>
          </p:cNvSpPr>
          <p:nvPr/>
        </p:nvSpPr>
        <p:spPr>
          <a:xfrm>
            <a:off x="379045" y="12941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4950A"/>
                </a:solidFill>
                <a:latin typeface="Yanone Kaffeesatz"/>
              </a:rPr>
              <a:t>기술 분석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8CBC-D2CF-801F-D1F7-B6B08EFD0FD1}"/>
              </a:ext>
            </a:extLst>
          </p:cNvPr>
          <p:cNvSpPr txBox="1"/>
          <p:nvPr/>
        </p:nvSpPr>
        <p:spPr>
          <a:xfrm>
            <a:off x="414122" y="1623216"/>
            <a:ext cx="11363755" cy="664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Roboto" panose="02000000000000000000" pitchFamily="2" charset="0"/>
              </a:rPr>
              <a:t>&lt;</a:t>
            </a:r>
            <a:r>
              <a:rPr lang="ko-KR" alt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 그림</a:t>
            </a:r>
            <a:r>
              <a:rPr lang="en-US" altLang="ko-KR" sz="2800" dirty="0">
                <a:solidFill>
                  <a:srgbClr val="000000"/>
                </a:solidFill>
                <a:latin typeface="Roboto" panose="02000000000000000000" pitchFamily="2" charset="0"/>
              </a:rPr>
              <a:t>. Overall</a:t>
            </a:r>
            <a:r>
              <a:rPr lang="ko-KR" alt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Roboto" panose="02000000000000000000" pitchFamily="2" charset="0"/>
              </a:rPr>
              <a:t>epidemic overlaid with intervention programs.&gt;</a:t>
            </a:r>
            <a:endParaRPr lang="en-US" altLang="ko-KR" sz="24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885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E880B90-B03C-40CE-B34C-6BFC3BE48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1" y="971407"/>
            <a:ext cx="3954750" cy="2822169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712CBCD-BD3C-411B-B592-443EBEB85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1" y="3793576"/>
            <a:ext cx="3954750" cy="28221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6F71B7E-6C71-42E1-9930-384AA4DFC8ED}"/>
              </a:ext>
            </a:extLst>
          </p:cNvPr>
          <p:cNvSpPr txBox="1">
            <a:spLocks/>
          </p:cNvSpPr>
          <p:nvPr/>
        </p:nvSpPr>
        <p:spPr>
          <a:xfrm>
            <a:off x="735496" y="162692"/>
            <a:ext cx="6370982" cy="861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ABC – SMC</a:t>
            </a:r>
            <a:r>
              <a:rPr lang="en-US" sz="4000" dirty="0">
                <a:solidFill>
                  <a:srgbClr val="F4A628"/>
                </a:solidFill>
                <a:latin typeface="Yanone Kaffeesatz"/>
              </a:rPr>
              <a:t> results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23662B8-1419-4B47-B061-F1A1C6678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060" y="2033269"/>
            <a:ext cx="4153532" cy="29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86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31AB-7B92-4C19-B8BC-E19EB7D97B7B}"/>
              </a:ext>
            </a:extLst>
          </p:cNvPr>
          <p:cNvSpPr txBox="1">
            <a:spLocks/>
          </p:cNvSpPr>
          <p:nvPr/>
        </p:nvSpPr>
        <p:spPr>
          <a:xfrm>
            <a:off x="2461034" y="1440446"/>
            <a:ext cx="7269932" cy="1704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Case study:</a:t>
            </a:r>
          </a:p>
          <a:p>
            <a:pPr algn="ctr"/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Sequential Monte Carlo (SMC) or particle filtering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1797A-39AA-4A91-86E0-EC20DDEAD997}"/>
              </a:ext>
            </a:extLst>
          </p:cNvPr>
          <p:cNvSpPr txBox="1"/>
          <p:nvPr/>
        </p:nvSpPr>
        <p:spPr>
          <a:xfrm>
            <a:off x="3047114" y="3488606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Speekenbrink</a:t>
            </a:r>
            <a:r>
              <a:rPr lang="en-US" dirty="0"/>
              <a:t> M. A tutorial on particle filters. Journal of Mathematical Psychology. 2016 Aug 1;73:140–52.</a:t>
            </a:r>
            <a:endParaRPr lang="en-US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</a:rPr>
              <a:t>2. Doucet A, Johansen AM. A tutorial on particle filtering and smoothing: fifteen years later. 2011.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6082F-520B-4116-B1B8-6CFC3CCDF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14" y="4825428"/>
            <a:ext cx="5968670" cy="10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1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F679B-D843-42D6-BF33-2E1F2DAE0CBE}"/>
              </a:ext>
            </a:extLst>
          </p:cNvPr>
          <p:cNvSpPr txBox="1"/>
          <p:nvPr/>
        </p:nvSpPr>
        <p:spPr>
          <a:xfrm>
            <a:off x="456869" y="1195360"/>
            <a:ext cx="44626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# SMC algorithm initial conditions ------------------------------------------------</a:t>
            </a:r>
          </a:p>
          <a:p>
            <a:r>
              <a:rPr lang="en-US" sz="1100" dirty="0"/>
              <a:t># SMC algorithm initial conditions end here ---------------------------------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213AE-A326-42CF-9490-B1D5B21F21F3}"/>
              </a:ext>
            </a:extLst>
          </p:cNvPr>
          <p:cNvSpPr txBox="1"/>
          <p:nvPr/>
        </p:nvSpPr>
        <p:spPr>
          <a:xfrm>
            <a:off x="456869" y="1796032"/>
            <a:ext cx="599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# SMC algorithm ------------------------------------------------</a:t>
            </a:r>
          </a:p>
          <a:p>
            <a:r>
              <a:rPr lang="en-US" sz="1100" dirty="0"/>
              <a:t># SMC algorithm ends -----------------------------------------------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5075E9-B7D2-4295-B2F4-8578EEE8EA49}"/>
              </a:ext>
            </a:extLst>
          </p:cNvPr>
          <p:cNvSpPr txBox="1">
            <a:spLocks/>
          </p:cNvSpPr>
          <p:nvPr/>
        </p:nvSpPr>
        <p:spPr>
          <a:xfrm>
            <a:off x="528320" y="162692"/>
            <a:ext cx="6578158" cy="861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0" i="0" dirty="0">
                <a:solidFill>
                  <a:srgbClr val="F4A628"/>
                </a:solidFill>
                <a:effectLst/>
                <a:latin typeface="Yanone Kaffeesatz"/>
              </a:rPr>
              <a:t>SMC</a:t>
            </a:r>
            <a:r>
              <a:rPr lang="en-US" sz="4000" dirty="0">
                <a:solidFill>
                  <a:srgbClr val="F4A628"/>
                </a:solidFill>
                <a:latin typeface="Yanone Kaffeesatz"/>
              </a:rPr>
              <a:t> implementation</a:t>
            </a:r>
            <a:endParaRPr lang="en-US" sz="4000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</p:spTree>
    <p:extLst>
      <p:ext uri="{BB962C8B-B14F-4D97-AF65-F5344CB8AC3E}">
        <p14:creationId xmlns:p14="http://schemas.microsoft.com/office/powerpoint/2010/main" val="1377711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70D1-2864-1245-88D5-573028C9B2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4138" y="1989906"/>
            <a:ext cx="10167937" cy="242570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4950A"/>
                </a:solidFill>
                <a:latin typeface="Yanone Kaffeesatz" pitchFamily="2" charset="0"/>
              </a:rPr>
              <a:t>Estimating daily reproduction number (</a:t>
            </a:r>
            <a:r>
              <a:rPr lang="en-US" sz="5400" i="1" dirty="0">
                <a:solidFill>
                  <a:srgbClr val="F4950A"/>
                </a:solidFill>
                <a:latin typeface="Yanone Kaffeesatz" pitchFamily="2" charset="0"/>
              </a:rPr>
              <a:t>R</a:t>
            </a:r>
            <a:r>
              <a:rPr lang="en-US" sz="5400" i="1" baseline="-25000" dirty="0">
                <a:solidFill>
                  <a:srgbClr val="F4950A"/>
                </a:solidFill>
                <a:latin typeface="Yanone Kaffeesatz" pitchFamily="2" charset="0"/>
              </a:rPr>
              <a:t>t</a:t>
            </a:r>
            <a:r>
              <a:rPr lang="en-US" sz="5400" dirty="0">
                <a:solidFill>
                  <a:srgbClr val="F4950A"/>
                </a:solidFill>
                <a:latin typeface="Yanone Kaffeesatz" pitchFamily="2" charset="0"/>
              </a:rPr>
              <a:t>) of COVID-19 in Korea</a:t>
            </a:r>
          </a:p>
        </p:txBody>
      </p:sp>
    </p:spTree>
    <p:extLst>
      <p:ext uri="{BB962C8B-B14F-4D97-AF65-F5344CB8AC3E}">
        <p14:creationId xmlns:p14="http://schemas.microsoft.com/office/powerpoint/2010/main" val="1892706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A676C3-DF9E-4967-A6A0-EA829C8B6DC8}"/>
              </a:ext>
            </a:extLst>
          </p:cNvPr>
          <p:cNvSpPr txBox="1">
            <a:spLocks/>
          </p:cNvSpPr>
          <p:nvPr/>
        </p:nvSpPr>
        <p:spPr>
          <a:xfrm>
            <a:off x="9632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Reproduction number (or ratio), </a:t>
            </a:r>
            <a:r>
              <a:rPr lang="en-US" altLang="ko-KR" i="1" dirty="0">
                <a:solidFill>
                  <a:srgbClr val="F4950A"/>
                </a:solidFill>
                <a:latin typeface="Yanone Kaffeesatz"/>
              </a:rPr>
              <a:t>R</a:t>
            </a:r>
            <a:endParaRPr lang="en-US" i="1" dirty="0">
              <a:solidFill>
                <a:srgbClr val="F4950A"/>
              </a:solidFill>
              <a:latin typeface="Yanone Kaffeesatz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1791C4-9045-4C52-8624-5FAF99584F5D}"/>
                  </a:ext>
                </a:extLst>
              </p:cNvPr>
              <p:cNvSpPr txBox="1"/>
              <p:nvPr/>
            </p:nvSpPr>
            <p:spPr>
              <a:xfrm>
                <a:off x="3711902" y="5614138"/>
                <a:ext cx="4768195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Number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secondary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cases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Number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primary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cases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1791C4-9045-4C52-8624-5FAF9958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902" y="5614138"/>
                <a:ext cx="4768195" cy="857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05E2DCE-038A-4073-B1E8-170F96641FB1}"/>
              </a:ext>
            </a:extLst>
          </p:cNvPr>
          <p:cNvSpPr txBox="1">
            <a:spLocks/>
          </p:cNvSpPr>
          <p:nvPr/>
        </p:nvSpPr>
        <p:spPr>
          <a:xfrm>
            <a:off x="963244" y="1473351"/>
            <a:ext cx="10136556" cy="393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600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sz="2600" dirty="0">
                <a:ea typeface="Roboto" panose="02000000000000000000" pitchFamily="2" charset="0"/>
                <a:cs typeface="Calibri" panose="020F0502020204030204" pitchFamily="34" charset="0"/>
              </a:rPr>
              <a:t>: Average number of secondary cases by a single infected people</a:t>
            </a:r>
          </a:p>
          <a:p>
            <a:pPr lvl="1">
              <a:buFontTx/>
              <a:buChar char="-"/>
            </a:pPr>
            <a:r>
              <a:rPr lang="en-US" altLang="ko-KR" sz="2200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sz="2200" baseline="-25000" dirty="0">
                <a:ea typeface="Roboto" panose="02000000000000000000" pitchFamily="2" charset="0"/>
                <a:cs typeface="Calibri" panose="020F0502020204030204" pitchFamily="34" charset="0"/>
              </a:rPr>
              <a:t>0</a:t>
            </a:r>
            <a:r>
              <a:rPr lang="en-US" altLang="ko-KR" sz="2200" dirty="0">
                <a:ea typeface="Roboto" panose="02000000000000000000" pitchFamily="2" charset="0"/>
                <a:cs typeface="Calibri" panose="020F0502020204030204" pitchFamily="34" charset="0"/>
              </a:rPr>
              <a:t>: when the entire population is susceptible</a:t>
            </a:r>
          </a:p>
          <a:p>
            <a:pPr lvl="1">
              <a:buFontTx/>
              <a:buChar char="-"/>
            </a:pPr>
            <a:r>
              <a:rPr lang="en-US" altLang="ko-KR" sz="2200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sz="2200" i="1" baseline="-25000" dirty="0"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altLang="ko-KR" sz="2200" baseline="-25000" dirty="0"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altLang="ko-KR" sz="2200" dirty="0">
                <a:ea typeface="Roboto" panose="02000000000000000000" pitchFamily="2" charset="0"/>
                <a:cs typeface="Calibri" panose="020F0502020204030204" pitchFamily="34" charset="0"/>
              </a:rPr>
              <a:t>(</a:t>
            </a:r>
            <a:r>
              <a:rPr lang="en-US" altLang="ko-KR" sz="2200" i="1" dirty="0" err="1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sz="2200" i="1" baseline="-25000" dirty="0" err="1">
                <a:ea typeface="Roboto" panose="02000000000000000000" pitchFamily="2" charset="0"/>
                <a:cs typeface="Calibri" panose="020F0502020204030204" pitchFamily="34" charset="0"/>
              </a:rPr>
              <a:t>eff</a:t>
            </a:r>
            <a:r>
              <a:rPr lang="en-US" altLang="ko-KR" sz="2200" dirty="0">
                <a:ea typeface="Roboto" panose="02000000000000000000" pitchFamily="2" charset="0"/>
                <a:cs typeface="Calibri" panose="020F0502020204030204" pitchFamily="34" charset="0"/>
              </a:rPr>
              <a:t>): when some of the people are not susceptible</a:t>
            </a:r>
            <a:endParaRPr lang="en-US" altLang="ko-KR" sz="2400" dirty="0"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600" i="1" dirty="0">
                <a:ea typeface="Roboto" panose="02000000000000000000" pitchFamily="2" charset="0"/>
                <a:cs typeface="Calibri" panose="020F0502020204030204" pitchFamily="34" charset="0"/>
              </a:rPr>
              <a:t>R </a:t>
            </a:r>
            <a:r>
              <a:rPr lang="en-US" altLang="ko-KR" sz="2600" dirty="0">
                <a:ea typeface="Roboto" panose="02000000000000000000" pitchFamily="2" charset="0"/>
                <a:cs typeface="Calibri" panose="020F0502020204030204" pitchFamily="34" charset="0"/>
              </a:rPr>
              <a:t>gives information on</a:t>
            </a:r>
          </a:p>
          <a:p>
            <a:pPr lvl="1">
              <a:buFontTx/>
              <a:buChar char="-"/>
            </a:pPr>
            <a:r>
              <a:rPr lang="en-US" altLang="ko-KR" sz="2200" dirty="0">
                <a:ea typeface="Roboto" panose="02000000000000000000" pitchFamily="2" charset="0"/>
                <a:cs typeface="Calibri" panose="020F0502020204030204" pitchFamily="34" charset="0"/>
              </a:rPr>
              <a:t>Likelihood of a major outbreak</a:t>
            </a:r>
          </a:p>
          <a:p>
            <a:pPr lvl="1">
              <a:buFontTx/>
              <a:buChar char="-"/>
            </a:pPr>
            <a:r>
              <a:rPr lang="en-US" altLang="ko-KR" sz="2200" dirty="0">
                <a:ea typeface="Roboto" panose="02000000000000000000" pitchFamily="2" charset="0"/>
                <a:cs typeface="Calibri" panose="020F0502020204030204" pitchFamily="34" charset="0"/>
              </a:rPr>
              <a:t>Speed of a disease spread</a:t>
            </a:r>
          </a:p>
          <a:p>
            <a:pPr lvl="1">
              <a:buFontTx/>
              <a:buChar char="-"/>
            </a:pPr>
            <a:r>
              <a:rPr lang="en-US" altLang="ko-KR" sz="2200" dirty="0">
                <a:ea typeface="Roboto" panose="02000000000000000000" pitchFamily="2" charset="0"/>
                <a:cs typeface="Calibri" panose="020F0502020204030204" pitchFamily="34" charset="0"/>
              </a:rPr>
              <a:t>Final size of an outbreak</a:t>
            </a:r>
          </a:p>
          <a:p>
            <a:pPr lvl="1">
              <a:buFontTx/>
              <a:buChar char="-"/>
            </a:pPr>
            <a:r>
              <a:rPr lang="en-US" altLang="ko-KR" sz="2200" dirty="0">
                <a:ea typeface="Roboto" panose="02000000000000000000" pitchFamily="2" charset="0"/>
                <a:cs typeface="Calibri" panose="020F0502020204030204" pitchFamily="34" charset="0"/>
              </a:rPr>
              <a:t>Minimum immunization coverage to prevent an outbreak (herd immunity)</a:t>
            </a:r>
          </a:p>
          <a:p>
            <a:pPr lvl="1">
              <a:buFontTx/>
              <a:buChar char="-"/>
            </a:pPr>
            <a:r>
              <a:rPr lang="en-US" altLang="ko-KR" sz="2200" dirty="0">
                <a:ea typeface="Roboto" panose="02000000000000000000" pitchFamily="2" charset="0"/>
                <a:cs typeface="Calibri" panose="020F0502020204030204" pitchFamily="34" charset="0"/>
              </a:rPr>
              <a:t>Impact of intervention programs</a:t>
            </a:r>
            <a:endParaRPr lang="en-US" altLang="ko-KR" sz="2600" dirty="0"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3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A79A3-CE7C-40F5-A0B6-D0F2A417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2" y="1638156"/>
            <a:ext cx="5555279" cy="30585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8D083E5-ADF0-4909-9CE6-3EDEDDE7C3C8}"/>
              </a:ext>
            </a:extLst>
          </p:cNvPr>
          <p:cNvSpPr txBox="1">
            <a:spLocks/>
          </p:cNvSpPr>
          <p:nvPr/>
        </p:nvSpPr>
        <p:spPr>
          <a:xfrm>
            <a:off x="9632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Estimating </a:t>
            </a:r>
            <a:r>
              <a:rPr lang="en-US" altLang="ko-KR" i="1" dirty="0">
                <a:solidFill>
                  <a:srgbClr val="F4950A"/>
                </a:solidFill>
                <a:latin typeface="Yanone Kaffeesatz"/>
              </a:rPr>
              <a:t>R</a:t>
            </a:r>
            <a:r>
              <a:rPr lang="en-US" altLang="ko-KR" i="1" baseline="-25000" dirty="0">
                <a:solidFill>
                  <a:srgbClr val="F4950A"/>
                </a:solidFill>
                <a:latin typeface="Yanone Kaffeesatz"/>
              </a:rPr>
              <a:t>t</a:t>
            </a:r>
            <a:r>
              <a:rPr lang="en-US" altLang="ko-KR" baseline="-25000" dirty="0">
                <a:solidFill>
                  <a:srgbClr val="F4950A"/>
                </a:solidFill>
                <a:latin typeface="Yanone Kaffeesatz"/>
              </a:rPr>
              <a:t> </a:t>
            </a:r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 given daily number  of confirmed cases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3E20C8-3852-4A7D-8F55-EAD03758836A}"/>
                  </a:ext>
                </a:extLst>
              </p:cNvPr>
              <p:cNvSpPr txBox="1"/>
              <p:nvPr/>
            </p:nvSpPr>
            <p:spPr>
              <a:xfrm>
                <a:off x="6096000" y="2810545"/>
                <a:ext cx="4748756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Number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secondary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cases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Number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primary</m:t>
                          </m:r>
                          <m: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cases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3E20C8-3852-4A7D-8F55-EAD037588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10545"/>
                <a:ext cx="4748756" cy="8578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56EAF5-E8D6-4521-B792-3190CEB6D3CB}"/>
                  </a:ext>
                </a:extLst>
              </p:cNvPr>
              <p:cNvSpPr txBox="1"/>
              <p:nvPr/>
            </p:nvSpPr>
            <p:spPr>
              <a:xfrm>
                <a:off x="5481790" y="5732013"/>
                <a:ext cx="6482372" cy="666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vs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Number</m:t>
                          </m:r>
                          <m:r>
                            <a:rPr lang="en-US" altLang="ko-KR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those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who</m:t>
                          </m:r>
                          <m:r>
                            <a:rPr lang="en-US" altLang="ko-K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are</m:t>
                          </m:r>
                          <m:r>
                            <a:rPr lang="en-US" altLang="ko-K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infected</m:t>
                          </m:r>
                          <m:r>
                            <a:rPr lang="en-US" altLang="ko-K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at</m:t>
                          </m:r>
                          <m:r>
                            <a:rPr lang="en-US" altLang="ko-K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time</m:t>
                          </m:r>
                          <m:r>
                            <a:rPr lang="en-US" altLang="ko-K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Number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those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who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are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already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infectious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at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time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56EAF5-E8D6-4521-B792-3190CEB6D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790" y="5732013"/>
                <a:ext cx="6482372" cy="6664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29BD88-E798-494D-8466-488545B731BD}"/>
                  </a:ext>
                </a:extLst>
              </p:cNvPr>
              <p:cNvSpPr txBox="1"/>
              <p:nvPr/>
            </p:nvSpPr>
            <p:spPr>
              <a:xfrm>
                <a:off x="487971" y="5711466"/>
                <a:ext cx="5778501" cy="618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Number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new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infections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after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time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Number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those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who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are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infected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at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time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29BD88-E798-494D-8466-488545B7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71" y="5711466"/>
                <a:ext cx="5778501" cy="6189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E3ECBA0-1940-4A9A-BA4F-430E54A526A6}"/>
              </a:ext>
            </a:extLst>
          </p:cNvPr>
          <p:cNvSpPr txBox="1">
            <a:spLocks/>
          </p:cNvSpPr>
          <p:nvPr/>
        </p:nvSpPr>
        <p:spPr>
          <a:xfrm>
            <a:off x="5704124" y="5926473"/>
            <a:ext cx="556977" cy="38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1F9BCE-72F5-4932-BA55-D6F6A3E26CD6}"/>
              </a:ext>
            </a:extLst>
          </p:cNvPr>
          <p:cNvCxnSpPr/>
          <p:nvPr/>
        </p:nvCxnSpPr>
        <p:spPr>
          <a:xfrm flipH="1">
            <a:off x="4611924" y="3983272"/>
            <a:ext cx="2184400" cy="134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B49F07C-D9B3-4FD8-BEF1-3C7208FB922B}"/>
              </a:ext>
            </a:extLst>
          </p:cNvPr>
          <p:cNvSpPr/>
          <p:nvPr/>
        </p:nvSpPr>
        <p:spPr>
          <a:xfrm>
            <a:off x="5863552" y="5336649"/>
            <a:ext cx="5925528" cy="1485900"/>
          </a:xfrm>
          <a:prstGeom prst="ellipse">
            <a:avLst/>
          </a:prstGeom>
          <a:solidFill>
            <a:srgbClr val="4472C4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7EDA9-4426-4BC6-BE45-DE86198B5AB5}"/>
              </a:ext>
            </a:extLst>
          </p:cNvPr>
          <p:cNvCxnSpPr>
            <a:cxnSpLocks/>
          </p:cNvCxnSpPr>
          <p:nvPr/>
        </p:nvCxnSpPr>
        <p:spPr>
          <a:xfrm>
            <a:off x="6764490" y="3976095"/>
            <a:ext cx="2184400" cy="1346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2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70E8-1467-4F88-8863-EFF9DE15819C}"/>
              </a:ext>
            </a:extLst>
          </p:cNvPr>
          <p:cNvSpPr txBox="1">
            <a:spLocks/>
          </p:cNvSpPr>
          <p:nvPr/>
        </p:nvSpPr>
        <p:spPr>
          <a:xfrm>
            <a:off x="9632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A way to calculate instantaneous reproduction number, </a:t>
            </a:r>
            <a:r>
              <a:rPr lang="en-US" altLang="ko-KR" i="1" dirty="0">
                <a:solidFill>
                  <a:srgbClr val="F4950A"/>
                </a:solidFill>
                <a:latin typeface="Yanone Kaffeesatz"/>
              </a:rPr>
              <a:t>R</a:t>
            </a:r>
            <a:r>
              <a:rPr lang="en-US" altLang="ko-KR" i="1" baseline="-25000" dirty="0">
                <a:solidFill>
                  <a:srgbClr val="F4950A"/>
                </a:solidFill>
                <a:latin typeface="Yanone Kaffeesatz"/>
              </a:rPr>
              <a:t>t</a:t>
            </a:r>
            <a:r>
              <a:rPr lang="en-US" altLang="ko-KR" baseline="-25000" dirty="0">
                <a:solidFill>
                  <a:srgbClr val="F4950A"/>
                </a:solidFill>
                <a:latin typeface="Yanone Kaffeesatz"/>
              </a:rPr>
              <a:t> .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8E6840-26A8-49B6-BFFC-4E1BFFBA1155}"/>
                  </a:ext>
                </a:extLst>
              </p:cNvPr>
              <p:cNvSpPr txBox="1"/>
              <p:nvPr/>
            </p:nvSpPr>
            <p:spPr>
              <a:xfrm>
                <a:off x="887043" y="1686743"/>
                <a:ext cx="10341711" cy="93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Number</m:t>
                          </m:r>
                          <m: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those</m:t>
                          </m:r>
                          <m: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who</m:t>
                          </m:r>
                          <m: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are</m:t>
                          </m:r>
                          <m: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infected</m:t>
                          </m:r>
                          <m: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at</m:t>
                          </m:r>
                          <m: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time</m:t>
                          </m:r>
                          <m:r>
                            <a:rPr lang="en-US" altLang="ko-KR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Number</m:t>
                          </m:r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those</m:t>
                          </m:r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who</m:t>
                          </m:r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are</m:t>
                          </m:r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already</m:t>
                          </m:r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infectious</m:t>
                          </m:r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at</m:t>
                          </m:r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time</m:t>
                          </m:r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0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1200" dirty="0">
                  <a:cs typeface="Calibri" panose="020F0502020204030204" pitchFamily="34" charset="0"/>
                </a:endParaRPr>
              </a:p>
              <a:p>
                <a:r>
                  <a:rPr lang="en-US" altLang="ko-KR" sz="1200" dirty="0">
                    <a:cs typeface="Calibri" panose="020F0502020204030204" pitchFamily="34" charset="0"/>
                  </a:rPr>
                  <a:t> 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8E6840-26A8-49B6-BFFC-4E1BFFBA1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43" y="1686743"/>
                <a:ext cx="10341711" cy="936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C6E6770-2E5D-4DB1-B909-76E14E906DD3}"/>
              </a:ext>
            </a:extLst>
          </p:cNvPr>
          <p:cNvSpPr txBox="1"/>
          <p:nvPr/>
        </p:nvSpPr>
        <p:spPr>
          <a:xfrm>
            <a:off x="3339862" y="6433989"/>
            <a:ext cx="2033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Days since infection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A3600-BF8E-4737-A148-5B41BF8A285C}"/>
              </a:ext>
            </a:extLst>
          </p:cNvPr>
          <p:cNvSpPr txBox="1"/>
          <p:nvPr/>
        </p:nvSpPr>
        <p:spPr>
          <a:xfrm>
            <a:off x="963244" y="2844129"/>
            <a:ext cx="3750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Generation time distribution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D4539C-9136-44A1-A5C5-1F934F165AF4}"/>
              </a:ext>
            </a:extLst>
          </p:cNvPr>
          <p:cNvGrpSpPr/>
          <p:nvPr/>
        </p:nvGrpSpPr>
        <p:grpSpPr>
          <a:xfrm>
            <a:off x="2740645" y="3387433"/>
            <a:ext cx="3256439" cy="2709352"/>
            <a:chOff x="1610061" y="2478071"/>
            <a:chExt cx="3603586" cy="360000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1F0721-A186-4EBB-9957-BBC140A835C2}"/>
                </a:ext>
              </a:extLst>
            </p:cNvPr>
            <p:cNvCxnSpPr/>
            <p:nvPr/>
          </p:nvCxnSpPr>
          <p:spPr>
            <a:xfrm>
              <a:off x="1613647" y="6067313"/>
              <a:ext cx="360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3DA870-A1BE-428B-AF5F-CFC5F332F4B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189939" y="4278071"/>
              <a:ext cx="360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30">
            <a:extLst>
              <a:ext uri="{FF2B5EF4-FFF2-40B4-BE49-F238E27FC236}">
                <a16:creationId xmlns:a16="http://schemas.microsoft.com/office/drawing/2014/main" id="{ADBAF0EB-F58E-4570-842F-F0B61E32B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664198"/>
              </p:ext>
            </p:extLst>
          </p:nvPr>
        </p:nvGraphicFramePr>
        <p:xfrm>
          <a:off x="2832404" y="6131034"/>
          <a:ext cx="285690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13">
                  <a:extLst>
                    <a:ext uri="{9D8B030D-6E8A-4147-A177-3AD203B41FA5}">
                      <a16:colId xmlns:a16="http://schemas.microsoft.com/office/drawing/2014/main" val="3890999778"/>
                    </a:ext>
                  </a:extLst>
                </a:gridCol>
                <a:gridCol w="357113">
                  <a:extLst>
                    <a:ext uri="{9D8B030D-6E8A-4147-A177-3AD203B41FA5}">
                      <a16:colId xmlns:a16="http://schemas.microsoft.com/office/drawing/2014/main" val="3062322419"/>
                    </a:ext>
                  </a:extLst>
                </a:gridCol>
                <a:gridCol w="357113">
                  <a:extLst>
                    <a:ext uri="{9D8B030D-6E8A-4147-A177-3AD203B41FA5}">
                      <a16:colId xmlns:a16="http://schemas.microsoft.com/office/drawing/2014/main" val="1509089180"/>
                    </a:ext>
                  </a:extLst>
                </a:gridCol>
                <a:gridCol w="357113">
                  <a:extLst>
                    <a:ext uri="{9D8B030D-6E8A-4147-A177-3AD203B41FA5}">
                      <a16:colId xmlns:a16="http://schemas.microsoft.com/office/drawing/2014/main" val="896438963"/>
                    </a:ext>
                  </a:extLst>
                </a:gridCol>
                <a:gridCol w="357113">
                  <a:extLst>
                    <a:ext uri="{9D8B030D-6E8A-4147-A177-3AD203B41FA5}">
                      <a16:colId xmlns:a16="http://schemas.microsoft.com/office/drawing/2014/main" val="1497643750"/>
                    </a:ext>
                  </a:extLst>
                </a:gridCol>
                <a:gridCol w="357113">
                  <a:extLst>
                    <a:ext uri="{9D8B030D-6E8A-4147-A177-3AD203B41FA5}">
                      <a16:colId xmlns:a16="http://schemas.microsoft.com/office/drawing/2014/main" val="3568263588"/>
                    </a:ext>
                  </a:extLst>
                </a:gridCol>
                <a:gridCol w="357113">
                  <a:extLst>
                    <a:ext uri="{9D8B030D-6E8A-4147-A177-3AD203B41FA5}">
                      <a16:colId xmlns:a16="http://schemas.microsoft.com/office/drawing/2014/main" val="722867183"/>
                    </a:ext>
                  </a:extLst>
                </a:gridCol>
                <a:gridCol w="357113">
                  <a:extLst>
                    <a:ext uri="{9D8B030D-6E8A-4147-A177-3AD203B41FA5}">
                      <a16:colId xmlns:a16="http://schemas.microsoft.com/office/drawing/2014/main" val="2198903820"/>
                    </a:ext>
                  </a:extLst>
                </a:gridCol>
              </a:tblGrid>
              <a:tr h="3154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35468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8F8EC4-BCF1-47CC-ACAA-57EC3F2E12E6}"/>
              </a:ext>
            </a:extLst>
          </p:cNvPr>
          <p:cNvSpPr/>
          <p:nvPr/>
        </p:nvSpPr>
        <p:spPr>
          <a:xfrm>
            <a:off x="2781430" y="4013871"/>
            <a:ext cx="2831970" cy="2055118"/>
          </a:xfrm>
          <a:custGeom>
            <a:avLst/>
            <a:gdLst>
              <a:gd name="connsiteX0" fmla="*/ 0 w 3394364"/>
              <a:gd name="connsiteY0" fmla="*/ 2227285 h 2227285"/>
              <a:gd name="connsiteX1" fmla="*/ 734291 w 3394364"/>
              <a:gd name="connsiteY1" fmla="*/ 10557 h 2227285"/>
              <a:gd name="connsiteX2" fmla="*/ 1856509 w 3394364"/>
              <a:gd name="connsiteY2" fmla="*/ 1423721 h 2227285"/>
              <a:gd name="connsiteX3" fmla="*/ 3394364 w 3394364"/>
              <a:gd name="connsiteY3" fmla="*/ 2227285 h 222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4364" h="2227285">
                <a:moveTo>
                  <a:pt x="0" y="2227285"/>
                </a:moveTo>
                <a:cubicBezTo>
                  <a:pt x="212436" y="1185884"/>
                  <a:pt x="424873" y="144484"/>
                  <a:pt x="734291" y="10557"/>
                </a:cubicBezTo>
                <a:cubicBezTo>
                  <a:pt x="1043709" y="-123370"/>
                  <a:pt x="1413164" y="1054266"/>
                  <a:pt x="1856509" y="1423721"/>
                </a:cubicBezTo>
                <a:cubicBezTo>
                  <a:pt x="2299854" y="1793176"/>
                  <a:pt x="2847109" y="2010230"/>
                  <a:pt x="3394364" y="2227285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B4BEFE47-3753-4389-A34C-F4B73587483C}"/>
              </a:ext>
            </a:extLst>
          </p:cNvPr>
          <p:cNvSpPr/>
          <p:nvPr/>
        </p:nvSpPr>
        <p:spPr>
          <a:xfrm>
            <a:off x="5373689" y="4465839"/>
            <a:ext cx="1469600" cy="692718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37F6F1-2360-4372-B337-CD3D09F1C417}"/>
              </a:ext>
            </a:extLst>
          </p:cNvPr>
          <p:cNvGrpSpPr/>
          <p:nvPr/>
        </p:nvGrpSpPr>
        <p:grpSpPr>
          <a:xfrm>
            <a:off x="6204505" y="3441700"/>
            <a:ext cx="3205904" cy="2659848"/>
            <a:chOff x="1384247" y="2484839"/>
            <a:chExt cx="3628962" cy="360000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44E2E3C-CD26-4DD4-A740-D9685D262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4247" y="6067313"/>
              <a:ext cx="360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99EC4E-D434-4741-AF71-972DEEFD28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13209" y="4284839"/>
              <a:ext cx="360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Table 30">
            <a:extLst>
              <a:ext uri="{FF2B5EF4-FFF2-40B4-BE49-F238E27FC236}">
                <a16:creationId xmlns:a16="http://schemas.microsoft.com/office/drawing/2014/main" id="{AF253268-F275-441E-AC41-7B0542029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875277"/>
              </p:ext>
            </p:extLst>
          </p:nvPr>
        </p:nvGraphicFramePr>
        <p:xfrm>
          <a:off x="6204505" y="6126297"/>
          <a:ext cx="3171088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6">
                  <a:extLst>
                    <a:ext uri="{9D8B030D-6E8A-4147-A177-3AD203B41FA5}">
                      <a16:colId xmlns:a16="http://schemas.microsoft.com/office/drawing/2014/main" val="3890999778"/>
                    </a:ext>
                  </a:extLst>
                </a:gridCol>
                <a:gridCol w="396386">
                  <a:extLst>
                    <a:ext uri="{9D8B030D-6E8A-4147-A177-3AD203B41FA5}">
                      <a16:colId xmlns:a16="http://schemas.microsoft.com/office/drawing/2014/main" val="3062322419"/>
                    </a:ext>
                  </a:extLst>
                </a:gridCol>
                <a:gridCol w="396386">
                  <a:extLst>
                    <a:ext uri="{9D8B030D-6E8A-4147-A177-3AD203B41FA5}">
                      <a16:colId xmlns:a16="http://schemas.microsoft.com/office/drawing/2014/main" val="1509089180"/>
                    </a:ext>
                  </a:extLst>
                </a:gridCol>
                <a:gridCol w="396386">
                  <a:extLst>
                    <a:ext uri="{9D8B030D-6E8A-4147-A177-3AD203B41FA5}">
                      <a16:colId xmlns:a16="http://schemas.microsoft.com/office/drawing/2014/main" val="896438963"/>
                    </a:ext>
                  </a:extLst>
                </a:gridCol>
                <a:gridCol w="396386">
                  <a:extLst>
                    <a:ext uri="{9D8B030D-6E8A-4147-A177-3AD203B41FA5}">
                      <a16:colId xmlns:a16="http://schemas.microsoft.com/office/drawing/2014/main" val="1497643750"/>
                    </a:ext>
                  </a:extLst>
                </a:gridCol>
                <a:gridCol w="396386">
                  <a:extLst>
                    <a:ext uri="{9D8B030D-6E8A-4147-A177-3AD203B41FA5}">
                      <a16:colId xmlns:a16="http://schemas.microsoft.com/office/drawing/2014/main" val="3568263588"/>
                    </a:ext>
                  </a:extLst>
                </a:gridCol>
                <a:gridCol w="396386">
                  <a:extLst>
                    <a:ext uri="{9D8B030D-6E8A-4147-A177-3AD203B41FA5}">
                      <a16:colId xmlns:a16="http://schemas.microsoft.com/office/drawing/2014/main" val="722867183"/>
                    </a:ext>
                  </a:extLst>
                </a:gridCol>
                <a:gridCol w="396386">
                  <a:extLst>
                    <a:ext uri="{9D8B030D-6E8A-4147-A177-3AD203B41FA5}">
                      <a16:colId xmlns:a16="http://schemas.microsoft.com/office/drawing/2014/main" val="2198903820"/>
                    </a:ext>
                  </a:extLst>
                </a:gridCol>
              </a:tblGrid>
              <a:tr h="30965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-8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-7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-6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-5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-4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-3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-2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cs typeface="Calibri" panose="020F0502020204030204" pitchFamily="34" charset="0"/>
                        </a:rPr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035468"/>
                  </a:ext>
                </a:extLst>
              </a:tr>
            </a:tbl>
          </a:graphicData>
        </a:graphic>
      </p:graphicFrame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1503609-37F0-4442-A051-21F751D215A7}"/>
              </a:ext>
            </a:extLst>
          </p:cNvPr>
          <p:cNvSpPr/>
          <p:nvPr/>
        </p:nvSpPr>
        <p:spPr>
          <a:xfrm flipH="1">
            <a:off x="6534005" y="3995641"/>
            <a:ext cx="2835830" cy="2073348"/>
          </a:xfrm>
          <a:custGeom>
            <a:avLst/>
            <a:gdLst>
              <a:gd name="connsiteX0" fmla="*/ 0 w 3394364"/>
              <a:gd name="connsiteY0" fmla="*/ 2227285 h 2227285"/>
              <a:gd name="connsiteX1" fmla="*/ 734291 w 3394364"/>
              <a:gd name="connsiteY1" fmla="*/ 10557 h 2227285"/>
              <a:gd name="connsiteX2" fmla="*/ 1856509 w 3394364"/>
              <a:gd name="connsiteY2" fmla="*/ 1423721 h 2227285"/>
              <a:gd name="connsiteX3" fmla="*/ 3394364 w 3394364"/>
              <a:gd name="connsiteY3" fmla="*/ 2227285 h 222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4364" h="2227285">
                <a:moveTo>
                  <a:pt x="0" y="2227285"/>
                </a:moveTo>
                <a:cubicBezTo>
                  <a:pt x="212436" y="1185884"/>
                  <a:pt x="424873" y="144484"/>
                  <a:pt x="734291" y="10557"/>
                </a:cubicBezTo>
                <a:cubicBezTo>
                  <a:pt x="1043709" y="-123370"/>
                  <a:pt x="1413164" y="1054266"/>
                  <a:pt x="1856509" y="1423721"/>
                </a:cubicBezTo>
                <a:cubicBezTo>
                  <a:pt x="2299854" y="1793176"/>
                  <a:pt x="2847109" y="2010230"/>
                  <a:pt x="3394364" y="2227285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3FEBA1-64AD-4B00-8328-E6E649AA1639}"/>
              </a:ext>
            </a:extLst>
          </p:cNvPr>
          <p:cNvSpPr txBox="1"/>
          <p:nvPr/>
        </p:nvSpPr>
        <p:spPr>
          <a:xfrm rot="16200000">
            <a:off x="1262398" y="4656586"/>
            <a:ext cx="24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2° transmission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23B92E-44D7-4A68-9BBD-6BBA508CF1DA}"/>
              </a:ext>
            </a:extLst>
          </p:cNvPr>
          <p:cNvSpPr txBox="1"/>
          <p:nvPr/>
        </p:nvSpPr>
        <p:spPr>
          <a:xfrm>
            <a:off x="9301490" y="6078046"/>
            <a:ext cx="271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</a:t>
            </a:r>
            <a:endParaRPr lang="en-US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9F1BF5-8B99-4A8F-883D-494AD2C16034}"/>
              </a:ext>
            </a:extLst>
          </p:cNvPr>
          <p:cNvSpPr txBox="1"/>
          <p:nvPr/>
        </p:nvSpPr>
        <p:spPr>
          <a:xfrm>
            <a:off x="8371971" y="2471622"/>
            <a:ext cx="3253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Cori et al (2013)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Am J Epidemiol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DF674D-5C2A-42EA-BB57-F730144B9F04}"/>
              </a:ext>
            </a:extLst>
          </p:cNvPr>
          <p:cNvSpPr txBox="1"/>
          <p:nvPr/>
        </p:nvSpPr>
        <p:spPr>
          <a:xfrm>
            <a:off x="8389620" y="2742305"/>
            <a:ext cx="3253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Fraser (2007)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PLoS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341980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 animBg="1"/>
      <p:bldP spid="16" grpId="0" animBg="1"/>
      <p:bldP spid="21" grpId="0" animBg="1"/>
      <p:bldP spid="22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67D2-F045-4987-8BB0-E0FB03AB4E0D}"/>
              </a:ext>
            </a:extLst>
          </p:cNvPr>
          <p:cNvSpPr txBox="1">
            <a:spLocks/>
          </p:cNvSpPr>
          <p:nvPr/>
        </p:nvSpPr>
        <p:spPr>
          <a:xfrm>
            <a:off x="9632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Limitations of the method and an alternative 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62FA1CB-CF10-453E-9BB5-3A8EE8F10691}"/>
              </a:ext>
            </a:extLst>
          </p:cNvPr>
          <p:cNvSpPr txBox="1">
            <a:spLocks/>
          </p:cNvSpPr>
          <p:nvPr/>
        </p:nvSpPr>
        <p:spPr>
          <a:xfrm>
            <a:off x="975944" y="1854351"/>
            <a:ext cx="10136556" cy="1574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Infection time series not available</a:t>
            </a:r>
          </a:p>
          <a:p>
            <a:pPr lvl="1">
              <a:buFontTx/>
              <a:buChar char="-"/>
            </a:pPr>
            <a:r>
              <a:rPr lang="en-US" altLang="ko-KR" sz="2000" i="1" dirty="0">
                <a:ea typeface="Roboto" panose="02000000000000000000" pitchFamily="2" charset="0"/>
                <a:cs typeface="Calibri" panose="020F0502020204030204" pitchFamily="34" charset="0"/>
              </a:rPr>
              <a:t>R</a:t>
            </a:r>
            <a:r>
              <a:rPr lang="en-US" altLang="ko-KR" sz="2000" i="1" baseline="-25000" dirty="0"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altLang="ko-KR" sz="2000" baseline="-25000" dirty="0"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ea typeface="Roboto" panose="02000000000000000000" pitchFamily="2" charset="0"/>
                <a:cs typeface="Calibri" panose="020F0502020204030204" pitchFamily="34" charset="0"/>
              </a:rPr>
              <a:t>estimates are delayed by the interval between infection and confirmation if confirmation time series are used (incubation period  +  symptom onset to confirmation)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Serial interval may not be a good substitute for the generation interval</a:t>
            </a:r>
            <a:endParaRPr lang="en-US" altLang="ko-KR" sz="2000" dirty="0"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0D391-263A-419A-8E81-CDA97484E09A}"/>
              </a:ext>
            </a:extLst>
          </p:cNvPr>
          <p:cNvSpPr txBox="1">
            <a:spLocks/>
          </p:cNvSpPr>
          <p:nvPr/>
        </p:nvSpPr>
        <p:spPr>
          <a:xfrm>
            <a:off x="963244" y="4356251"/>
            <a:ext cx="10136556" cy="175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The SEPIAR model fitted to the confirmation time series naturally gives inferred infection time series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The SEPIAR model may be used to simulate intervention scenarios (e.g., implementation of intervention programs)</a:t>
            </a:r>
            <a:endParaRPr lang="en-US" altLang="ko-KR" sz="2000" dirty="0"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B3BADB8-217D-449C-B648-98053CCA974F}"/>
              </a:ext>
            </a:extLst>
          </p:cNvPr>
          <p:cNvSpPr txBox="1">
            <a:spLocks/>
          </p:cNvSpPr>
          <p:nvPr/>
        </p:nvSpPr>
        <p:spPr>
          <a:xfrm>
            <a:off x="644766" y="1422400"/>
            <a:ext cx="3557956" cy="43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600" dirty="0">
                <a:ea typeface="Roboto" panose="02000000000000000000" pitchFamily="2" charset="0"/>
                <a:cs typeface="Times New Roman" panose="02020603050405020304" pitchFamily="18" charset="0"/>
              </a:rPr>
              <a:t>Cori </a:t>
            </a:r>
            <a:r>
              <a:rPr lang="en-US" altLang="ko-KR" sz="2600" i="1" dirty="0">
                <a:ea typeface="Roboto" panose="02000000000000000000" pitchFamily="2" charset="0"/>
                <a:cs typeface="Times New Roman" panose="02020603050405020304" pitchFamily="18" charset="0"/>
              </a:rPr>
              <a:t>et</a:t>
            </a:r>
            <a:r>
              <a:rPr lang="en-US" altLang="ko-KR" sz="2600" dirty="0"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ko-KR" sz="2600" i="1" dirty="0">
                <a:ea typeface="Roboto" panose="02000000000000000000" pitchFamily="2" charset="0"/>
                <a:cs typeface="Times New Roman" panose="02020603050405020304" pitchFamily="18" charset="0"/>
              </a:rPr>
              <a:t>al</a:t>
            </a:r>
            <a:r>
              <a:rPr lang="en-US" altLang="ko-KR" sz="2600" dirty="0">
                <a:ea typeface="Roboto" panose="02000000000000000000" pitchFamily="2" charset="0"/>
                <a:cs typeface="Times New Roman" panose="02020603050405020304" pitchFamily="18" charset="0"/>
              </a:rPr>
              <a:t>. method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7A8C17C-AE28-48BE-B8A3-2870BD7DB07D}"/>
              </a:ext>
            </a:extLst>
          </p:cNvPr>
          <p:cNvSpPr txBox="1">
            <a:spLocks/>
          </p:cNvSpPr>
          <p:nvPr/>
        </p:nvSpPr>
        <p:spPr>
          <a:xfrm>
            <a:off x="517766" y="3894397"/>
            <a:ext cx="3557956" cy="482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600" dirty="0">
                <a:ea typeface="Roboto" panose="02000000000000000000" pitchFamily="2" charset="0"/>
                <a:cs typeface="Times New Roman" panose="02020603050405020304" pitchFamily="18" charset="0"/>
              </a:rPr>
              <a:t>SEPIAR model</a:t>
            </a:r>
          </a:p>
        </p:txBody>
      </p:sp>
    </p:spTree>
    <p:extLst>
      <p:ext uri="{BB962C8B-B14F-4D97-AF65-F5344CB8AC3E}">
        <p14:creationId xmlns:p14="http://schemas.microsoft.com/office/powerpoint/2010/main" val="33809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67D2-F045-4987-8BB0-E0FB03AB4E0D}"/>
              </a:ext>
            </a:extLst>
          </p:cNvPr>
          <p:cNvSpPr txBox="1">
            <a:spLocks/>
          </p:cNvSpPr>
          <p:nvPr/>
        </p:nvSpPr>
        <p:spPr>
          <a:xfrm>
            <a:off x="9632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4950A"/>
                </a:solidFill>
                <a:latin typeface="Yanone Kaffeesatz"/>
              </a:rPr>
              <a:t>Estimating </a:t>
            </a:r>
            <a:r>
              <a:rPr lang="en-US" i="1" dirty="0">
                <a:solidFill>
                  <a:srgbClr val="F4950A"/>
                </a:solidFill>
                <a:latin typeface="Yanone Kaffeesatz"/>
              </a:rPr>
              <a:t>R</a:t>
            </a:r>
            <a:r>
              <a:rPr lang="en-US" baseline="-25000" dirty="0">
                <a:solidFill>
                  <a:srgbClr val="F4950A"/>
                </a:solidFill>
                <a:latin typeface="Yanone Kaffeesatz"/>
              </a:rPr>
              <a:t>t</a:t>
            </a:r>
            <a:r>
              <a:rPr lang="en-US" dirty="0">
                <a:solidFill>
                  <a:srgbClr val="F4950A"/>
                </a:solidFill>
                <a:latin typeface="Yanone Kaffeesatz"/>
              </a:rPr>
              <a:t> using a SEPAIR model: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0D391-263A-419A-8E81-CDA97484E09A}"/>
              </a:ext>
            </a:extLst>
          </p:cNvPr>
          <p:cNvSpPr txBox="1">
            <a:spLocks/>
          </p:cNvSpPr>
          <p:nvPr/>
        </p:nvSpPr>
        <p:spPr>
          <a:xfrm>
            <a:off x="370628" y="5152267"/>
            <a:ext cx="5725372" cy="13755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Estimate β(t), transmission rate at time </a:t>
            </a:r>
            <a:r>
              <a:rPr lang="en-US" altLang="ko-KR" sz="2400" i="1" dirty="0"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, given the number of cases at time </a:t>
            </a:r>
            <a:r>
              <a:rPr lang="en-US" altLang="ko-KR" sz="2400" i="1" dirty="0"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altLang="ko-KR" sz="2400" dirty="0">
                <a:ea typeface="Roboto" panose="02000000000000000000" pitchFamily="2" charset="0"/>
                <a:cs typeface="Calibri" panose="020F0502020204030204" pitchFamily="34" charset="0"/>
              </a:rPr>
              <a:t> using particle filtering (forward filtering with backward sampling)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C119D026-938A-4C03-8D8A-B80E6197CC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422" y="3382124"/>
                <a:ext cx="5410578" cy="537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𝛥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Binom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ko-KR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sup>
                    </m:sSubSup>
                  </m:oMath>
                </a14:m>
                <a:r>
                  <a:rPr lang="en-US" altLang="ko-KR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))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ko-KR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C119D026-938A-4C03-8D8A-B80E6197C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22" y="3382124"/>
                <a:ext cx="5410578" cy="537732"/>
              </a:xfrm>
              <a:prstGeom prst="rect">
                <a:avLst/>
              </a:prstGeom>
              <a:blipFill>
                <a:blip r:embed="rId3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D530EC3-302D-406E-A03B-C37E64FB15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422" y="3949700"/>
                <a:ext cx="5410578" cy="7676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ko-KR" alt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ko-KR" alt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altLang="ko-K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altLang="ko-K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𝐼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𝐼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den>
                      </m:f>
                      <m:r>
                        <a:rPr lang="en-US" altLang="ko-KR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ko-KR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D530EC3-302D-406E-A03B-C37E64FB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22" y="3949700"/>
                <a:ext cx="5410578" cy="7676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aphic 4">
            <a:extLst>
              <a:ext uri="{FF2B5EF4-FFF2-40B4-BE49-F238E27FC236}">
                <a16:creationId xmlns:a16="http://schemas.microsoft.com/office/drawing/2014/main" id="{DA16D0F2-CA83-41B8-9DD1-563760C74E91}"/>
              </a:ext>
            </a:extLst>
          </p:cNvPr>
          <p:cNvGrpSpPr/>
          <p:nvPr/>
        </p:nvGrpSpPr>
        <p:grpSpPr>
          <a:xfrm>
            <a:off x="1254183" y="1308625"/>
            <a:ext cx="4083710" cy="1422574"/>
            <a:chOff x="1122646" y="1389522"/>
            <a:chExt cx="4083710" cy="1422574"/>
          </a:xfrm>
        </p:grpSpPr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3DD72113-1688-4B79-AE88-CDCB62582A84}"/>
                </a:ext>
              </a:extLst>
            </p:cNvPr>
            <p:cNvSpPr/>
            <p:nvPr/>
          </p:nvSpPr>
          <p:spPr>
            <a:xfrm>
              <a:off x="1134072" y="1823222"/>
              <a:ext cx="974922" cy="606839"/>
            </a:xfrm>
            <a:custGeom>
              <a:avLst/>
              <a:gdLst>
                <a:gd name="connsiteX0" fmla="*/ -194 w 974922"/>
                <a:gd name="connsiteY0" fmla="*/ -129 h 606839"/>
                <a:gd name="connsiteX1" fmla="*/ 974728 w 974922"/>
                <a:gd name="connsiteY1" fmla="*/ -129 h 606839"/>
                <a:gd name="connsiteX2" fmla="*/ 974728 w 974922"/>
                <a:gd name="connsiteY2" fmla="*/ 606711 h 606839"/>
                <a:gd name="connsiteX3" fmla="*/ -194 w 974922"/>
                <a:gd name="connsiteY3" fmla="*/ 606711 h 60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4922" h="606839">
                  <a:moveTo>
                    <a:pt x="-194" y="-129"/>
                  </a:moveTo>
                  <a:lnTo>
                    <a:pt x="974728" y="-129"/>
                  </a:lnTo>
                  <a:lnTo>
                    <a:pt x="974728" y="606711"/>
                  </a:lnTo>
                  <a:lnTo>
                    <a:pt x="-194" y="606711"/>
                  </a:lnTo>
                  <a:close/>
                </a:path>
              </a:pathLst>
            </a:custGeom>
            <a:solidFill>
              <a:srgbClr val="0070C0"/>
            </a:solidFill>
            <a:ln w="99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4">
              <a:extLst>
                <a:ext uri="{FF2B5EF4-FFF2-40B4-BE49-F238E27FC236}">
                  <a16:creationId xmlns:a16="http://schemas.microsoft.com/office/drawing/2014/main" id="{78A5648D-93BE-4A90-AE89-17FFA5818944}"/>
                </a:ext>
              </a:extLst>
            </p:cNvPr>
            <p:cNvSpPr/>
            <p:nvPr/>
          </p:nvSpPr>
          <p:spPr>
            <a:xfrm>
              <a:off x="2556663" y="1823222"/>
              <a:ext cx="964974" cy="596891"/>
            </a:xfrm>
            <a:custGeom>
              <a:avLst/>
              <a:gdLst>
                <a:gd name="connsiteX0" fmla="*/ -194 w 964974"/>
                <a:gd name="connsiteY0" fmla="*/ -129 h 596891"/>
                <a:gd name="connsiteX1" fmla="*/ 964780 w 964974"/>
                <a:gd name="connsiteY1" fmla="*/ -129 h 596891"/>
                <a:gd name="connsiteX2" fmla="*/ 964780 w 964974"/>
                <a:gd name="connsiteY2" fmla="*/ 596763 h 596891"/>
                <a:gd name="connsiteX3" fmla="*/ -194 w 964974"/>
                <a:gd name="connsiteY3" fmla="*/ 596763 h 59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4974" h="596891">
                  <a:moveTo>
                    <a:pt x="-194" y="-129"/>
                  </a:moveTo>
                  <a:lnTo>
                    <a:pt x="964780" y="-129"/>
                  </a:lnTo>
                  <a:lnTo>
                    <a:pt x="964780" y="596763"/>
                  </a:lnTo>
                  <a:lnTo>
                    <a:pt x="-194" y="596763"/>
                  </a:lnTo>
                  <a:close/>
                </a:path>
              </a:pathLst>
            </a:custGeom>
            <a:solidFill>
              <a:schemeClr val="accent6"/>
            </a:solidFill>
            <a:ln w="99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4">
              <a:extLst>
                <a:ext uri="{FF2B5EF4-FFF2-40B4-BE49-F238E27FC236}">
                  <a16:creationId xmlns:a16="http://schemas.microsoft.com/office/drawing/2014/main" id="{118CE3A0-58FE-4A78-8CB2-EC282B90DA3A}"/>
                </a:ext>
              </a:extLst>
            </p:cNvPr>
            <p:cNvSpPr/>
            <p:nvPr/>
          </p:nvSpPr>
          <p:spPr>
            <a:xfrm>
              <a:off x="3959357" y="1833170"/>
              <a:ext cx="964974" cy="606839"/>
            </a:xfrm>
            <a:custGeom>
              <a:avLst/>
              <a:gdLst>
                <a:gd name="connsiteX0" fmla="*/ -194 w 964974"/>
                <a:gd name="connsiteY0" fmla="*/ -129 h 606839"/>
                <a:gd name="connsiteX1" fmla="*/ 964780 w 964974"/>
                <a:gd name="connsiteY1" fmla="*/ -129 h 606839"/>
                <a:gd name="connsiteX2" fmla="*/ 964780 w 964974"/>
                <a:gd name="connsiteY2" fmla="*/ 606711 h 606839"/>
                <a:gd name="connsiteX3" fmla="*/ -194 w 964974"/>
                <a:gd name="connsiteY3" fmla="*/ 606711 h 60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4974" h="606839">
                  <a:moveTo>
                    <a:pt x="-194" y="-129"/>
                  </a:moveTo>
                  <a:lnTo>
                    <a:pt x="964780" y="-129"/>
                  </a:lnTo>
                  <a:lnTo>
                    <a:pt x="964780" y="606711"/>
                  </a:lnTo>
                  <a:lnTo>
                    <a:pt x="-194" y="606711"/>
                  </a:lnTo>
                  <a:close/>
                </a:path>
              </a:pathLst>
            </a:custGeom>
            <a:solidFill>
              <a:srgbClr val="FF0000"/>
            </a:solidFill>
            <a:ln w="99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FB969BA5-432A-44A2-9B5E-5164DCFF6BF0}"/>
                </a:ext>
              </a:extLst>
            </p:cNvPr>
            <p:cNvSpPr txBox="1"/>
            <p:nvPr/>
          </p:nvSpPr>
          <p:spPr>
            <a:xfrm>
              <a:off x="1470305" y="1787450"/>
              <a:ext cx="332102" cy="459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507" spc="0" baseline="0">
                  <a:solidFill>
                    <a:srgbClr val="000000"/>
                  </a:solidFill>
                  <a:latin typeface="Gill Sans MT"/>
                  <a:sym typeface="Gill Sans MT"/>
                  <a:rtl val="0"/>
                </a:rPr>
                <a:t>S</a:t>
              </a:r>
            </a:p>
          </p:txBody>
        </p:sp>
        <p:sp>
          <p:nvSpPr>
            <p:cNvPr id="16" name="Graphic 4">
              <a:extLst>
                <a:ext uri="{FF2B5EF4-FFF2-40B4-BE49-F238E27FC236}">
                  <a16:creationId xmlns:a16="http://schemas.microsoft.com/office/drawing/2014/main" id="{1FCA2DA5-69B2-4A49-8D08-542CFED74218}"/>
                </a:ext>
              </a:extLst>
            </p:cNvPr>
            <p:cNvSpPr txBox="1"/>
            <p:nvPr/>
          </p:nvSpPr>
          <p:spPr>
            <a:xfrm>
              <a:off x="4267237" y="1911415"/>
              <a:ext cx="348172" cy="478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507" dirty="0">
                  <a:solidFill>
                    <a:srgbClr val="000000"/>
                  </a:solidFill>
                  <a:latin typeface="Gill Sans MT"/>
                  <a:sym typeface="Gill Sans MT"/>
                  <a:rtl val="0"/>
                </a:rPr>
                <a:t>P</a:t>
              </a:r>
              <a:endParaRPr lang="en-US" sz="2507" spc="0" baseline="0" dirty="0">
                <a:solidFill>
                  <a:srgbClr val="000000"/>
                </a:solidFill>
                <a:latin typeface="Gill Sans MT"/>
                <a:sym typeface="Gill Sans MT"/>
                <a:rtl val="0"/>
              </a:endParaRPr>
            </a:p>
          </p:txBody>
        </p:sp>
        <p:sp>
          <p:nvSpPr>
            <p:cNvPr id="17" name="Graphic 4">
              <a:extLst>
                <a:ext uri="{FF2B5EF4-FFF2-40B4-BE49-F238E27FC236}">
                  <a16:creationId xmlns:a16="http://schemas.microsoft.com/office/drawing/2014/main" id="{78A947A6-0A25-4012-B42B-F2ACAD238A09}"/>
                </a:ext>
              </a:extLst>
            </p:cNvPr>
            <p:cNvSpPr txBox="1"/>
            <p:nvPr/>
          </p:nvSpPr>
          <p:spPr>
            <a:xfrm>
              <a:off x="1122646" y="2115740"/>
              <a:ext cx="1038424" cy="310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88" spc="0" baseline="0" dirty="0">
                  <a:solidFill>
                    <a:srgbClr val="000000"/>
                  </a:solidFill>
                  <a:latin typeface="Gill Sans MT"/>
                  <a:sym typeface="Gill Sans MT"/>
                  <a:rtl val="0"/>
                </a:rPr>
                <a:t>Susceptible</a:t>
              </a:r>
            </a:p>
          </p:txBody>
        </p:sp>
        <p:sp>
          <p:nvSpPr>
            <p:cNvPr id="18" name="Graphic 4">
              <a:extLst>
                <a:ext uri="{FF2B5EF4-FFF2-40B4-BE49-F238E27FC236}">
                  <a16:creationId xmlns:a16="http://schemas.microsoft.com/office/drawing/2014/main" id="{E31AC910-42EC-4F1B-98E7-8F9A20C812AB}"/>
                </a:ext>
              </a:extLst>
            </p:cNvPr>
            <p:cNvSpPr txBox="1"/>
            <p:nvPr/>
          </p:nvSpPr>
          <p:spPr>
            <a:xfrm>
              <a:off x="3711075" y="2407730"/>
              <a:ext cx="1495281" cy="321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88" spc="0" baseline="0" dirty="0">
                  <a:solidFill>
                    <a:srgbClr val="000000"/>
                  </a:solidFill>
                  <a:latin typeface="Gill Sans MT"/>
                  <a:sym typeface="Gill Sans MT"/>
                  <a:rtl val="0"/>
                </a:rPr>
                <a:t>Pre-symptomatic</a:t>
              </a:r>
            </a:p>
          </p:txBody>
        </p:sp>
        <p:sp>
          <p:nvSpPr>
            <p:cNvPr id="19" name="Graphic 4">
              <a:extLst>
                <a:ext uri="{FF2B5EF4-FFF2-40B4-BE49-F238E27FC236}">
                  <a16:creationId xmlns:a16="http://schemas.microsoft.com/office/drawing/2014/main" id="{AD08B606-DC7F-43BD-B8F9-CA2EB0633311}"/>
                </a:ext>
              </a:extLst>
            </p:cNvPr>
            <p:cNvSpPr txBox="1"/>
            <p:nvPr/>
          </p:nvSpPr>
          <p:spPr>
            <a:xfrm>
              <a:off x="2607084" y="2125688"/>
              <a:ext cx="841897" cy="321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88" spc="0" baseline="0" dirty="0">
                  <a:solidFill>
                    <a:srgbClr val="000000"/>
                  </a:solidFill>
                  <a:latin typeface="Gill Sans MT"/>
                  <a:sym typeface="Gill Sans MT"/>
                  <a:rtl val="0"/>
                </a:rPr>
                <a:t>Exposed</a:t>
              </a:r>
            </a:p>
          </p:txBody>
        </p:sp>
        <p:sp>
          <p:nvSpPr>
            <p:cNvPr id="20" name="Graphic 4">
              <a:extLst>
                <a:ext uri="{FF2B5EF4-FFF2-40B4-BE49-F238E27FC236}">
                  <a16:creationId xmlns:a16="http://schemas.microsoft.com/office/drawing/2014/main" id="{0B8B1B96-DE32-49FE-8A83-8A5C8FB1642C}"/>
                </a:ext>
              </a:extLst>
            </p:cNvPr>
            <p:cNvSpPr txBox="1"/>
            <p:nvPr/>
          </p:nvSpPr>
          <p:spPr>
            <a:xfrm>
              <a:off x="2910116" y="1777502"/>
              <a:ext cx="344966" cy="478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507" spc="0" baseline="0" dirty="0">
                  <a:solidFill>
                    <a:srgbClr val="000000"/>
                  </a:solidFill>
                  <a:latin typeface="Gill Sans MT"/>
                  <a:sym typeface="Gill Sans MT"/>
                  <a:rtl val="0"/>
                </a:rPr>
                <a:t>E</a:t>
              </a:r>
            </a:p>
          </p:txBody>
        </p:sp>
        <p:sp>
          <p:nvSpPr>
            <p:cNvPr id="21" name="Graphic 4">
              <a:extLst>
                <a:ext uri="{FF2B5EF4-FFF2-40B4-BE49-F238E27FC236}">
                  <a16:creationId xmlns:a16="http://schemas.microsoft.com/office/drawing/2014/main" id="{5E51CCD0-8733-476A-92D0-51598F4DA3F1}"/>
                </a:ext>
              </a:extLst>
            </p:cNvPr>
            <p:cNvSpPr/>
            <p:nvPr/>
          </p:nvSpPr>
          <p:spPr>
            <a:xfrm>
              <a:off x="2099046" y="2022184"/>
              <a:ext cx="448036" cy="179073"/>
            </a:xfrm>
            <a:custGeom>
              <a:avLst/>
              <a:gdLst>
                <a:gd name="connsiteX0" fmla="*/ -194 w 448036"/>
                <a:gd name="connsiteY0" fmla="*/ 69510 h 179073"/>
                <a:gd name="connsiteX1" fmla="*/ 408358 w 448036"/>
                <a:gd name="connsiteY1" fmla="*/ 69510 h 179073"/>
                <a:gd name="connsiteX2" fmla="*/ 408358 w 448036"/>
                <a:gd name="connsiteY2" fmla="*/ 109303 h 179073"/>
                <a:gd name="connsiteX3" fmla="*/ -194 w 448036"/>
                <a:gd name="connsiteY3" fmla="*/ 109303 h 179073"/>
                <a:gd name="connsiteX4" fmla="*/ 299008 w 448036"/>
                <a:gd name="connsiteY4" fmla="*/ 2588 h 179073"/>
                <a:gd name="connsiteX5" fmla="*/ 447842 w 448036"/>
                <a:gd name="connsiteY5" fmla="*/ 89406 h 179073"/>
                <a:gd name="connsiteX6" fmla="*/ 299008 w 448036"/>
                <a:gd name="connsiteY6" fmla="*/ 176234 h 179073"/>
                <a:gd name="connsiteX7" fmla="*/ 271789 w 448036"/>
                <a:gd name="connsiteY7" fmla="*/ 169071 h 179073"/>
                <a:gd name="connsiteX8" fmla="*/ 278952 w 448036"/>
                <a:gd name="connsiteY8" fmla="*/ 141863 h 179073"/>
                <a:gd name="connsiteX9" fmla="*/ 398330 w 448036"/>
                <a:gd name="connsiteY9" fmla="*/ 72226 h 179073"/>
                <a:gd name="connsiteX10" fmla="*/ 398330 w 448036"/>
                <a:gd name="connsiteY10" fmla="*/ 106597 h 179073"/>
                <a:gd name="connsiteX11" fmla="*/ 278952 w 448036"/>
                <a:gd name="connsiteY11" fmla="*/ 36959 h 179073"/>
                <a:gd name="connsiteX12" fmla="*/ 271789 w 448036"/>
                <a:gd name="connsiteY12" fmla="*/ 9741 h 179073"/>
                <a:gd name="connsiteX13" fmla="*/ 299008 w 448036"/>
                <a:gd name="connsiteY13" fmla="*/ 2588 h 17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036" h="179073">
                  <a:moveTo>
                    <a:pt x="-194" y="69510"/>
                  </a:moveTo>
                  <a:lnTo>
                    <a:pt x="408358" y="69510"/>
                  </a:lnTo>
                  <a:lnTo>
                    <a:pt x="408358" y="109303"/>
                  </a:lnTo>
                  <a:lnTo>
                    <a:pt x="-194" y="109303"/>
                  </a:lnTo>
                  <a:close/>
                  <a:moveTo>
                    <a:pt x="299008" y="2588"/>
                  </a:moveTo>
                  <a:lnTo>
                    <a:pt x="447842" y="89406"/>
                  </a:lnTo>
                  <a:lnTo>
                    <a:pt x="299008" y="176234"/>
                  </a:lnTo>
                  <a:cubicBezTo>
                    <a:pt x="289517" y="181765"/>
                    <a:pt x="277331" y="178562"/>
                    <a:pt x="271789" y="169071"/>
                  </a:cubicBezTo>
                  <a:cubicBezTo>
                    <a:pt x="266258" y="159581"/>
                    <a:pt x="269461" y="147394"/>
                    <a:pt x="278952" y="141863"/>
                  </a:cubicBezTo>
                  <a:lnTo>
                    <a:pt x="398330" y="72226"/>
                  </a:lnTo>
                  <a:lnTo>
                    <a:pt x="398330" y="106597"/>
                  </a:lnTo>
                  <a:lnTo>
                    <a:pt x="278952" y="36959"/>
                  </a:lnTo>
                  <a:cubicBezTo>
                    <a:pt x="269461" y="31418"/>
                    <a:pt x="266258" y="19232"/>
                    <a:pt x="271789" y="9741"/>
                  </a:cubicBezTo>
                  <a:cubicBezTo>
                    <a:pt x="277331" y="250"/>
                    <a:pt x="289517" y="-2953"/>
                    <a:pt x="299008" y="2588"/>
                  </a:cubicBezTo>
                  <a:close/>
                </a:path>
              </a:pathLst>
            </a:custGeom>
            <a:solidFill>
              <a:srgbClr val="000000"/>
            </a:solidFill>
            <a:ln w="99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D663F982-66E3-4261-BE85-4C40A10D5B79}"/>
                </a:ext>
              </a:extLst>
            </p:cNvPr>
            <p:cNvSpPr/>
            <p:nvPr/>
          </p:nvSpPr>
          <p:spPr>
            <a:xfrm>
              <a:off x="3511689" y="2012236"/>
              <a:ext cx="448036" cy="179073"/>
            </a:xfrm>
            <a:custGeom>
              <a:avLst/>
              <a:gdLst>
                <a:gd name="connsiteX0" fmla="*/ -194 w 448036"/>
                <a:gd name="connsiteY0" fmla="*/ 69510 h 179073"/>
                <a:gd name="connsiteX1" fmla="*/ 408358 w 448036"/>
                <a:gd name="connsiteY1" fmla="*/ 69510 h 179073"/>
                <a:gd name="connsiteX2" fmla="*/ 408358 w 448036"/>
                <a:gd name="connsiteY2" fmla="*/ 109303 h 179073"/>
                <a:gd name="connsiteX3" fmla="*/ -194 w 448036"/>
                <a:gd name="connsiteY3" fmla="*/ 109303 h 179073"/>
                <a:gd name="connsiteX4" fmla="*/ 299008 w 448036"/>
                <a:gd name="connsiteY4" fmla="*/ 2588 h 179073"/>
                <a:gd name="connsiteX5" fmla="*/ 447842 w 448036"/>
                <a:gd name="connsiteY5" fmla="*/ 89406 h 179073"/>
                <a:gd name="connsiteX6" fmla="*/ 299008 w 448036"/>
                <a:gd name="connsiteY6" fmla="*/ 176234 h 179073"/>
                <a:gd name="connsiteX7" fmla="*/ 271790 w 448036"/>
                <a:gd name="connsiteY7" fmla="*/ 169071 h 179073"/>
                <a:gd name="connsiteX8" fmla="*/ 278952 w 448036"/>
                <a:gd name="connsiteY8" fmla="*/ 141863 h 179073"/>
                <a:gd name="connsiteX9" fmla="*/ 398330 w 448036"/>
                <a:gd name="connsiteY9" fmla="*/ 72226 h 179073"/>
                <a:gd name="connsiteX10" fmla="*/ 398330 w 448036"/>
                <a:gd name="connsiteY10" fmla="*/ 106597 h 179073"/>
                <a:gd name="connsiteX11" fmla="*/ 278952 w 448036"/>
                <a:gd name="connsiteY11" fmla="*/ 36959 h 179073"/>
                <a:gd name="connsiteX12" fmla="*/ 271799 w 448036"/>
                <a:gd name="connsiteY12" fmla="*/ 9741 h 179073"/>
                <a:gd name="connsiteX13" fmla="*/ 299008 w 448036"/>
                <a:gd name="connsiteY13" fmla="*/ 2588 h 17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036" h="179073">
                  <a:moveTo>
                    <a:pt x="-194" y="69510"/>
                  </a:moveTo>
                  <a:lnTo>
                    <a:pt x="408358" y="69510"/>
                  </a:lnTo>
                  <a:lnTo>
                    <a:pt x="408358" y="109303"/>
                  </a:lnTo>
                  <a:lnTo>
                    <a:pt x="-194" y="109303"/>
                  </a:lnTo>
                  <a:close/>
                  <a:moveTo>
                    <a:pt x="299008" y="2588"/>
                  </a:moveTo>
                  <a:lnTo>
                    <a:pt x="447842" y="89406"/>
                  </a:lnTo>
                  <a:lnTo>
                    <a:pt x="299008" y="176234"/>
                  </a:lnTo>
                  <a:cubicBezTo>
                    <a:pt x="289517" y="181765"/>
                    <a:pt x="277330" y="178562"/>
                    <a:pt x="271790" y="169071"/>
                  </a:cubicBezTo>
                  <a:cubicBezTo>
                    <a:pt x="266258" y="159581"/>
                    <a:pt x="269462" y="147394"/>
                    <a:pt x="278952" y="141863"/>
                  </a:cubicBezTo>
                  <a:lnTo>
                    <a:pt x="398330" y="72226"/>
                  </a:lnTo>
                  <a:lnTo>
                    <a:pt x="398330" y="106597"/>
                  </a:lnTo>
                  <a:lnTo>
                    <a:pt x="278952" y="36959"/>
                  </a:lnTo>
                  <a:cubicBezTo>
                    <a:pt x="269462" y="31418"/>
                    <a:pt x="266258" y="19232"/>
                    <a:pt x="271799" y="9741"/>
                  </a:cubicBezTo>
                  <a:cubicBezTo>
                    <a:pt x="277330" y="250"/>
                    <a:pt x="289517" y="-2953"/>
                    <a:pt x="299008" y="2588"/>
                  </a:cubicBezTo>
                  <a:close/>
                </a:path>
              </a:pathLst>
            </a:custGeom>
            <a:solidFill>
              <a:srgbClr val="000000"/>
            </a:solidFill>
            <a:ln w="99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4">
              <a:extLst>
                <a:ext uri="{FF2B5EF4-FFF2-40B4-BE49-F238E27FC236}">
                  <a16:creationId xmlns:a16="http://schemas.microsoft.com/office/drawing/2014/main" id="{81F35161-D558-41D9-8D75-4D237ACF53E6}"/>
                </a:ext>
              </a:extLst>
            </p:cNvPr>
            <p:cNvSpPr txBox="1"/>
            <p:nvPr/>
          </p:nvSpPr>
          <p:spPr>
            <a:xfrm>
              <a:off x="2244333" y="1807346"/>
              <a:ext cx="335348" cy="285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53" i="1" spc="0" baseline="0" dirty="0">
                  <a:solidFill>
                    <a:srgbClr val="0070C0"/>
                  </a:solidFill>
                  <a:latin typeface="Calibri"/>
                  <a:cs typeface="Calibri"/>
                  <a:sym typeface="Calibri"/>
                  <a:rtl val="0"/>
                </a:rPr>
                <a:t>SE</a:t>
              </a:r>
            </a:p>
          </p:txBody>
        </p:sp>
        <p:sp>
          <p:nvSpPr>
            <p:cNvPr id="24" name="Graphic 4">
              <a:extLst>
                <a:ext uri="{FF2B5EF4-FFF2-40B4-BE49-F238E27FC236}">
                  <a16:creationId xmlns:a16="http://schemas.microsoft.com/office/drawing/2014/main" id="{1C7F2BC2-2A3A-4016-AF52-DCAA21E1453B}"/>
                </a:ext>
              </a:extLst>
            </p:cNvPr>
            <p:cNvSpPr txBox="1"/>
            <p:nvPr/>
          </p:nvSpPr>
          <p:spPr>
            <a:xfrm>
              <a:off x="2100246" y="1669353"/>
              <a:ext cx="708428" cy="417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115" i="1" spc="0" baseline="0" dirty="0">
                  <a:solidFill>
                    <a:srgbClr val="0070C0"/>
                  </a:solidFill>
                  <a:latin typeface="Calibri"/>
                  <a:cs typeface="Calibri"/>
                  <a:sym typeface="Calibri"/>
                  <a:rtl val="0"/>
                </a:rPr>
                <a:t>μ</a:t>
              </a:r>
            </a:p>
          </p:txBody>
        </p:sp>
        <p:sp>
          <p:nvSpPr>
            <p:cNvPr id="26" name="Graphic 4">
              <a:extLst>
                <a:ext uri="{FF2B5EF4-FFF2-40B4-BE49-F238E27FC236}">
                  <a16:creationId xmlns:a16="http://schemas.microsoft.com/office/drawing/2014/main" id="{A049EC09-5A79-40D9-8496-2F3BFD6ABD8A}"/>
                </a:ext>
              </a:extLst>
            </p:cNvPr>
            <p:cNvSpPr txBox="1"/>
            <p:nvPr/>
          </p:nvSpPr>
          <p:spPr>
            <a:xfrm>
              <a:off x="4492355" y="2394289"/>
              <a:ext cx="184731" cy="417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2115" i="1" spc="0" baseline="0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28" name="Graphic 4">
              <a:extLst>
                <a:ext uri="{FF2B5EF4-FFF2-40B4-BE49-F238E27FC236}">
                  <a16:creationId xmlns:a16="http://schemas.microsoft.com/office/drawing/2014/main" id="{0BC002AB-B2DA-49D9-BC3C-9472F4B907B8}"/>
                </a:ext>
              </a:extLst>
            </p:cNvPr>
            <p:cNvSpPr txBox="1"/>
            <p:nvPr/>
          </p:nvSpPr>
          <p:spPr>
            <a:xfrm>
              <a:off x="2931186" y="1389522"/>
              <a:ext cx="184731" cy="381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880" spc="0" baseline="0" dirty="0"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endParaRPr>
            </a:p>
          </p:txBody>
        </p:sp>
      </p:grpSp>
      <p:sp>
        <p:nvSpPr>
          <p:cNvPr id="29" name="Graphic 4">
            <a:extLst>
              <a:ext uri="{FF2B5EF4-FFF2-40B4-BE49-F238E27FC236}">
                <a16:creationId xmlns:a16="http://schemas.microsoft.com/office/drawing/2014/main" id="{B25D0B52-BFCB-46AC-84D3-586D8517922B}"/>
              </a:ext>
            </a:extLst>
          </p:cNvPr>
          <p:cNvSpPr/>
          <p:nvPr/>
        </p:nvSpPr>
        <p:spPr>
          <a:xfrm>
            <a:off x="5362937" y="1461026"/>
            <a:ext cx="964974" cy="606839"/>
          </a:xfrm>
          <a:custGeom>
            <a:avLst/>
            <a:gdLst>
              <a:gd name="connsiteX0" fmla="*/ -194 w 964974"/>
              <a:gd name="connsiteY0" fmla="*/ -129 h 606839"/>
              <a:gd name="connsiteX1" fmla="*/ 964780 w 964974"/>
              <a:gd name="connsiteY1" fmla="*/ -129 h 606839"/>
              <a:gd name="connsiteX2" fmla="*/ 964780 w 964974"/>
              <a:gd name="connsiteY2" fmla="*/ 606711 h 606839"/>
              <a:gd name="connsiteX3" fmla="*/ -194 w 964974"/>
              <a:gd name="connsiteY3" fmla="*/ 606711 h 60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4974" h="606839">
                <a:moveTo>
                  <a:pt x="-194" y="-129"/>
                </a:moveTo>
                <a:lnTo>
                  <a:pt x="964780" y="-129"/>
                </a:lnTo>
                <a:lnTo>
                  <a:pt x="964780" y="606711"/>
                </a:lnTo>
                <a:lnTo>
                  <a:pt x="-194" y="606711"/>
                </a:lnTo>
                <a:close/>
              </a:path>
            </a:pathLst>
          </a:custGeom>
          <a:solidFill>
            <a:srgbClr val="FF000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4">
            <a:extLst>
              <a:ext uri="{FF2B5EF4-FFF2-40B4-BE49-F238E27FC236}">
                <a16:creationId xmlns:a16="http://schemas.microsoft.com/office/drawing/2014/main" id="{3BA11032-513E-44FF-B545-909CDACF7DC0}"/>
              </a:ext>
            </a:extLst>
          </p:cNvPr>
          <p:cNvSpPr txBox="1"/>
          <p:nvPr/>
        </p:nvSpPr>
        <p:spPr>
          <a:xfrm>
            <a:off x="5670817" y="1487377"/>
            <a:ext cx="399468" cy="478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7" spc="0" baseline="0" dirty="0">
                <a:solidFill>
                  <a:srgbClr val="000000"/>
                </a:solidFill>
                <a:latin typeface="Gill Sans MT"/>
                <a:sym typeface="Gill Sans MT"/>
                <a:rtl val="0"/>
              </a:rPr>
              <a:t>A</a:t>
            </a:r>
          </a:p>
        </p:txBody>
      </p:sp>
      <p:sp>
        <p:nvSpPr>
          <p:cNvPr id="31" name="Graphic 4">
            <a:extLst>
              <a:ext uri="{FF2B5EF4-FFF2-40B4-BE49-F238E27FC236}">
                <a16:creationId xmlns:a16="http://schemas.microsoft.com/office/drawing/2014/main" id="{423C4255-F405-4413-99F8-9D5F19AFEB47}"/>
              </a:ext>
            </a:extLst>
          </p:cNvPr>
          <p:cNvSpPr txBox="1"/>
          <p:nvPr/>
        </p:nvSpPr>
        <p:spPr>
          <a:xfrm>
            <a:off x="5191021" y="1149618"/>
            <a:ext cx="1300356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88" spc="0" baseline="0" dirty="0">
                <a:solidFill>
                  <a:srgbClr val="000000"/>
                </a:solidFill>
                <a:latin typeface="Gill Sans MT"/>
                <a:sym typeface="Gill Sans MT"/>
                <a:rtl val="0"/>
              </a:rPr>
              <a:t>Asymptomatic</a:t>
            </a:r>
          </a:p>
        </p:txBody>
      </p:sp>
      <p:sp>
        <p:nvSpPr>
          <p:cNvPr id="32" name="Graphic 4">
            <a:extLst>
              <a:ext uri="{FF2B5EF4-FFF2-40B4-BE49-F238E27FC236}">
                <a16:creationId xmlns:a16="http://schemas.microsoft.com/office/drawing/2014/main" id="{37C90979-6500-4545-9092-6DBF9D40161C}"/>
              </a:ext>
            </a:extLst>
          </p:cNvPr>
          <p:cNvSpPr/>
          <p:nvPr/>
        </p:nvSpPr>
        <p:spPr>
          <a:xfrm>
            <a:off x="5375637" y="2131240"/>
            <a:ext cx="964974" cy="606839"/>
          </a:xfrm>
          <a:custGeom>
            <a:avLst/>
            <a:gdLst>
              <a:gd name="connsiteX0" fmla="*/ -194 w 964974"/>
              <a:gd name="connsiteY0" fmla="*/ -129 h 606839"/>
              <a:gd name="connsiteX1" fmla="*/ 964780 w 964974"/>
              <a:gd name="connsiteY1" fmla="*/ -129 h 606839"/>
              <a:gd name="connsiteX2" fmla="*/ 964780 w 964974"/>
              <a:gd name="connsiteY2" fmla="*/ 606711 h 606839"/>
              <a:gd name="connsiteX3" fmla="*/ -194 w 964974"/>
              <a:gd name="connsiteY3" fmla="*/ 606711 h 60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4974" h="606839">
                <a:moveTo>
                  <a:pt x="-194" y="-129"/>
                </a:moveTo>
                <a:lnTo>
                  <a:pt x="964780" y="-129"/>
                </a:lnTo>
                <a:lnTo>
                  <a:pt x="964780" y="606711"/>
                </a:lnTo>
                <a:lnTo>
                  <a:pt x="-194" y="606711"/>
                </a:lnTo>
                <a:close/>
              </a:path>
            </a:pathLst>
          </a:custGeom>
          <a:solidFill>
            <a:srgbClr val="FF000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Graphic 4">
            <a:extLst>
              <a:ext uri="{FF2B5EF4-FFF2-40B4-BE49-F238E27FC236}">
                <a16:creationId xmlns:a16="http://schemas.microsoft.com/office/drawing/2014/main" id="{1B68F9CD-BEED-429C-9194-3E02B4FD95D6}"/>
              </a:ext>
            </a:extLst>
          </p:cNvPr>
          <p:cNvSpPr txBox="1"/>
          <p:nvPr/>
        </p:nvSpPr>
        <p:spPr>
          <a:xfrm>
            <a:off x="5708791" y="2169995"/>
            <a:ext cx="264816" cy="478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7" spc="0" baseline="0" dirty="0">
                <a:solidFill>
                  <a:srgbClr val="000000"/>
                </a:solidFill>
                <a:latin typeface="Gill Sans MT"/>
                <a:sym typeface="Gill Sans MT"/>
                <a:rtl val="0"/>
              </a:rPr>
              <a:t>I</a:t>
            </a:r>
          </a:p>
        </p:txBody>
      </p:sp>
      <p:sp>
        <p:nvSpPr>
          <p:cNvPr id="34" name="Graphic 4">
            <a:extLst>
              <a:ext uri="{FF2B5EF4-FFF2-40B4-BE49-F238E27FC236}">
                <a16:creationId xmlns:a16="http://schemas.microsoft.com/office/drawing/2014/main" id="{878A8E68-5E78-439B-B6F4-5C782AD48E85}"/>
              </a:ext>
            </a:extLst>
          </p:cNvPr>
          <p:cNvSpPr txBox="1"/>
          <p:nvPr/>
        </p:nvSpPr>
        <p:spPr>
          <a:xfrm>
            <a:off x="5428134" y="2709075"/>
            <a:ext cx="931409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88" spc="0" baseline="0" dirty="0">
                <a:solidFill>
                  <a:srgbClr val="000000"/>
                </a:solidFill>
                <a:latin typeface="Gill Sans MT"/>
                <a:sym typeface="Gill Sans MT"/>
                <a:rtl val="0"/>
              </a:rPr>
              <a:t>Infectious</a:t>
            </a:r>
          </a:p>
        </p:txBody>
      </p:sp>
      <p:sp>
        <p:nvSpPr>
          <p:cNvPr id="35" name="Graphic 4">
            <a:extLst>
              <a:ext uri="{FF2B5EF4-FFF2-40B4-BE49-F238E27FC236}">
                <a16:creationId xmlns:a16="http://schemas.microsoft.com/office/drawing/2014/main" id="{05FB5EBB-4A44-456D-A28E-3332F322BAFA}"/>
              </a:ext>
            </a:extLst>
          </p:cNvPr>
          <p:cNvSpPr/>
          <p:nvPr/>
        </p:nvSpPr>
        <p:spPr>
          <a:xfrm rot="18839984">
            <a:off x="4971393" y="1834604"/>
            <a:ext cx="448036" cy="179073"/>
          </a:xfrm>
          <a:custGeom>
            <a:avLst/>
            <a:gdLst>
              <a:gd name="connsiteX0" fmla="*/ -194 w 448036"/>
              <a:gd name="connsiteY0" fmla="*/ 69510 h 179073"/>
              <a:gd name="connsiteX1" fmla="*/ 408358 w 448036"/>
              <a:gd name="connsiteY1" fmla="*/ 69510 h 179073"/>
              <a:gd name="connsiteX2" fmla="*/ 408358 w 448036"/>
              <a:gd name="connsiteY2" fmla="*/ 109303 h 179073"/>
              <a:gd name="connsiteX3" fmla="*/ -194 w 448036"/>
              <a:gd name="connsiteY3" fmla="*/ 109303 h 179073"/>
              <a:gd name="connsiteX4" fmla="*/ 299008 w 448036"/>
              <a:gd name="connsiteY4" fmla="*/ 2588 h 179073"/>
              <a:gd name="connsiteX5" fmla="*/ 447842 w 448036"/>
              <a:gd name="connsiteY5" fmla="*/ 89406 h 179073"/>
              <a:gd name="connsiteX6" fmla="*/ 299008 w 448036"/>
              <a:gd name="connsiteY6" fmla="*/ 176234 h 179073"/>
              <a:gd name="connsiteX7" fmla="*/ 271790 w 448036"/>
              <a:gd name="connsiteY7" fmla="*/ 169071 h 179073"/>
              <a:gd name="connsiteX8" fmla="*/ 278952 w 448036"/>
              <a:gd name="connsiteY8" fmla="*/ 141863 h 179073"/>
              <a:gd name="connsiteX9" fmla="*/ 398330 w 448036"/>
              <a:gd name="connsiteY9" fmla="*/ 72226 h 179073"/>
              <a:gd name="connsiteX10" fmla="*/ 398330 w 448036"/>
              <a:gd name="connsiteY10" fmla="*/ 106597 h 179073"/>
              <a:gd name="connsiteX11" fmla="*/ 278952 w 448036"/>
              <a:gd name="connsiteY11" fmla="*/ 36959 h 179073"/>
              <a:gd name="connsiteX12" fmla="*/ 271799 w 448036"/>
              <a:gd name="connsiteY12" fmla="*/ 9741 h 179073"/>
              <a:gd name="connsiteX13" fmla="*/ 299008 w 448036"/>
              <a:gd name="connsiteY13" fmla="*/ 2588 h 1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036" h="179073">
                <a:moveTo>
                  <a:pt x="-194" y="69510"/>
                </a:moveTo>
                <a:lnTo>
                  <a:pt x="408358" y="69510"/>
                </a:lnTo>
                <a:lnTo>
                  <a:pt x="408358" y="109303"/>
                </a:lnTo>
                <a:lnTo>
                  <a:pt x="-194" y="109303"/>
                </a:lnTo>
                <a:close/>
                <a:moveTo>
                  <a:pt x="299008" y="2588"/>
                </a:moveTo>
                <a:lnTo>
                  <a:pt x="447842" y="89406"/>
                </a:lnTo>
                <a:lnTo>
                  <a:pt x="299008" y="176234"/>
                </a:lnTo>
                <a:cubicBezTo>
                  <a:pt x="289517" y="181765"/>
                  <a:pt x="277330" y="178562"/>
                  <a:pt x="271790" y="169071"/>
                </a:cubicBezTo>
                <a:cubicBezTo>
                  <a:pt x="266258" y="159581"/>
                  <a:pt x="269462" y="147394"/>
                  <a:pt x="278952" y="141863"/>
                </a:cubicBezTo>
                <a:lnTo>
                  <a:pt x="398330" y="72226"/>
                </a:lnTo>
                <a:lnTo>
                  <a:pt x="398330" y="106597"/>
                </a:lnTo>
                <a:lnTo>
                  <a:pt x="278952" y="36959"/>
                </a:lnTo>
                <a:cubicBezTo>
                  <a:pt x="269462" y="31418"/>
                  <a:pt x="266258" y="19232"/>
                  <a:pt x="271799" y="9741"/>
                </a:cubicBezTo>
                <a:cubicBezTo>
                  <a:pt x="277330" y="250"/>
                  <a:pt x="289517" y="-2953"/>
                  <a:pt x="299008" y="2588"/>
                </a:cubicBezTo>
                <a:close/>
              </a:path>
            </a:pathLst>
          </a:custGeom>
          <a:solidFill>
            <a:srgbClr val="00000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4">
            <a:extLst>
              <a:ext uri="{FF2B5EF4-FFF2-40B4-BE49-F238E27FC236}">
                <a16:creationId xmlns:a16="http://schemas.microsoft.com/office/drawing/2014/main" id="{BEC184AC-BB95-47FB-B23D-4CAE4EE7DF6B}"/>
              </a:ext>
            </a:extLst>
          </p:cNvPr>
          <p:cNvSpPr/>
          <p:nvPr/>
        </p:nvSpPr>
        <p:spPr>
          <a:xfrm rot="2760016" flipV="1">
            <a:off x="4984093" y="2158454"/>
            <a:ext cx="448036" cy="179073"/>
          </a:xfrm>
          <a:custGeom>
            <a:avLst/>
            <a:gdLst>
              <a:gd name="connsiteX0" fmla="*/ -194 w 448036"/>
              <a:gd name="connsiteY0" fmla="*/ 69510 h 179073"/>
              <a:gd name="connsiteX1" fmla="*/ 408358 w 448036"/>
              <a:gd name="connsiteY1" fmla="*/ 69510 h 179073"/>
              <a:gd name="connsiteX2" fmla="*/ 408358 w 448036"/>
              <a:gd name="connsiteY2" fmla="*/ 109303 h 179073"/>
              <a:gd name="connsiteX3" fmla="*/ -194 w 448036"/>
              <a:gd name="connsiteY3" fmla="*/ 109303 h 179073"/>
              <a:gd name="connsiteX4" fmla="*/ 299008 w 448036"/>
              <a:gd name="connsiteY4" fmla="*/ 2588 h 179073"/>
              <a:gd name="connsiteX5" fmla="*/ 447842 w 448036"/>
              <a:gd name="connsiteY5" fmla="*/ 89406 h 179073"/>
              <a:gd name="connsiteX6" fmla="*/ 299008 w 448036"/>
              <a:gd name="connsiteY6" fmla="*/ 176234 h 179073"/>
              <a:gd name="connsiteX7" fmla="*/ 271790 w 448036"/>
              <a:gd name="connsiteY7" fmla="*/ 169071 h 179073"/>
              <a:gd name="connsiteX8" fmla="*/ 278952 w 448036"/>
              <a:gd name="connsiteY8" fmla="*/ 141863 h 179073"/>
              <a:gd name="connsiteX9" fmla="*/ 398330 w 448036"/>
              <a:gd name="connsiteY9" fmla="*/ 72226 h 179073"/>
              <a:gd name="connsiteX10" fmla="*/ 398330 w 448036"/>
              <a:gd name="connsiteY10" fmla="*/ 106597 h 179073"/>
              <a:gd name="connsiteX11" fmla="*/ 278952 w 448036"/>
              <a:gd name="connsiteY11" fmla="*/ 36959 h 179073"/>
              <a:gd name="connsiteX12" fmla="*/ 271799 w 448036"/>
              <a:gd name="connsiteY12" fmla="*/ 9741 h 179073"/>
              <a:gd name="connsiteX13" fmla="*/ 299008 w 448036"/>
              <a:gd name="connsiteY13" fmla="*/ 2588 h 1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036" h="179073">
                <a:moveTo>
                  <a:pt x="-194" y="69510"/>
                </a:moveTo>
                <a:lnTo>
                  <a:pt x="408358" y="69510"/>
                </a:lnTo>
                <a:lnTo>
                  <a:pt x="408358" y="109303"/>
                </a:lnTo>
                <a:lnTo>
                  <a:pt x="-194" y="109303"/>
                </a:lnTo>
                <a:close/>
                <a:moveTo>
                  <a:pt x="299008" y="2588"/>
                </a:moveTo>
                <a:lnTo>
                  <a:pt x="447842" y="89406"/>
                </a:lnTo>
                <a:lnTo>
                  <a:pt x="299008" y="176234"/>
                </a:lnTo>
                <a:cubicBezTo>
                  <a:pt x="289517" y="181765"/>
                  <a:pt x="277330" y="178562"/>
                  <a:pt x="271790" y="169071"/>
                </a:cubicBezTo>
                <a:cubicBezTo>
                  <a:pt x="266258" y="159581"/>
                  <a:pt x="269462" y="147394"/>
                  <a:pt x="278952" y="141863"/>
                </a:cubicBezTo>
                <a:lnTo>
                  <a:pt x="398330" y="72226"/>
                </a:lnTo>
                <a:lnTo>
                  <a:pt x="398330" y="106597"/>
                </a:lnTo>
                <a:lnTo>
                  <a:pt x="278952" y="36959"/>
                </a:lnTo>
                <a:cubicBezTo>
                  <a:pt x="269462" y="31418"/>
                  <a:pt x="266258" y="19232"/>
                  <a:pt x="271799" y="9741"/>
                </a:cubicBezTo>
                <a:cubicBezTo>
                  <a:pt x="277330" y="250"/>
                  <a:pt x="289517" y="-2953"/>
                  <a:pt x="299008" y="2588"/>
                </a:cubicBezTo>
                <a:close/>
              </a:path>
            </a:pathLst>
          </a:custGeom>
          <a:solidFill>
            <a:srgbClr val="00000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Graphic 4">
            <a:extLst>
              <a:ext uri="{FF2B5EF4-FFF2-40B4-BE49-F238E27FC236}">
                <a16:creationId xmlns:a16="http://schemas.microsoft.com/office/drawing/2014/main" id="{CCA4A2A5-274C-465F-8D7D-DDCE5C344F3C}"/>
              </a:ext>
            </a:extLst>
          </p:cNvPr>
          <p:cNvSpPr/>
          <p:nvPr/>
        </p:nvSpPr>
        <p:spPr>
          <a:xfrm rot="18839984">
            <a:off x="6277770" y="2184470"/>
            <a:ext cx="448036" cy="179073"/>
          </a:xfrm>
          <a:custGeom>
            <a:avLst/>
            <a:gdLst>
              <a:gd name="connsiteX0" fmla="*/ -194 w 448036"/>
              <a:gd name="connsiteY0" fmla="*/ 69510 h 179073"/>
              <a:gd name="connsiteX1" fmla="*/ 408358 w 448036"/>
              <a:gd name="connsiteY1" fmla="*/ 69510 h 179073"/>
              <a:gd name="connsiteX2" fmla="*/ 408358 w 448036"/>
              <a:gd name="connsiteY2" fmla="*/ 109303 h 179073"/>
              <a:gd name="connsiteX3" fmla="*/ -194 w 448036"/>
              <a:gd name="connsiteY3" fmla="*/ 109303 h 179073"/>
              <a:gd name="connsiteX4" fmla="*/ 299008 w 448036"/>
              <a:gd name="connsiteY4" fmla="*/ 2588 h 179073"/>
              <a:gd name="connsiteX5" fmla="*/ 447842 w 448036"/>
              <a:gd name="connsiteY5" fmla="*/ 89406 h 179073"/>
              <a:gd name="connsiteX6" fmla="*/ 299008 w 448036"/>
              <a:gd name="connsiteY6" fmla="*/ 176234 h 179073"/>
              <a:gd name="connsiteX7" fmla="*/ 271790 w 448036"/>
              <a:gd name="connsiteY7" fmla="*/ 169071 h 179073"/>
              <a:gd name="connsiteX8" fmla="*/ 278952 w 448036"/>
              <a:gd name="connsiteY8" fmla="*/ 141863 h 179073"/>
              <a:gd name="connsiteX9" fmla="*/ 398330 w 448036"/>
              <a:gd name="connsiteY9" fmla="*/ 72226 h 179073"/>
              <a:gd name="connsiteX10" fmla="*/ 398330 w 448036"/>
              <a:gd name="connsiteY10" fmla="*/ 106597 h 179073"/>
              <a:gd name="connsiteX11" fmla="*/ 278952 w 448036"/>
              <a:gd name="connsiteY11" fmla="*/ 36959 h 179073"/>
              <a:gd name="connsiteX12" fmla="*/ 271799 w 448036"/>
              <a:gd name="connsiteY12" fmla="*/ 9741 h 179073"/>
              <a:gd name="connsiteX13" fmla="*/ 299008 w 448036"/>
              <a:gd name="connsiteY13" fmla="*/ 2588 h 1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036" h="179073">
                <a:moveTo>
                  <a:pt x="-194" y="69510"/>
                </a:moveTo>
                <a:lnTo>
                  <a:pt x="408358" y="69510"/>
                </a:lnTo>
                <a:lnTo>
                  <a:pt x="408358" y="109303"/>
                </a:lnTo>
                <a:lnTo>
                  <a:pt x="-194" y="109303"/>
                </a:lnTo>
                <a:close/>
                <a:moveTo>
                  <a:pt x="299008" y="2588"/>
                </a:moveTo>
                <a:lnTo>
                  <a:pt x="447842" y="89406"/>
                </a:lnTo>
                <a:lnTo>
                  <a:pt x="299008" y="176234"/>
                </a:lnTo>
                <a:cubicBezTo>
                  <a:pt x="289517" y="181765"/>
                  <a:pt x="277330" y="178562"/>
                  <a:pt x="271790" y="169071"/>
                </a:cubicBezTo>
                <a:cubicBezTo>
                  <a:pt x="266258" y="159581"/>
                  <a:pt x="269462" y="147394"/>
                  <a:pt x="278952" y="141863"/>
                </a:cubicBezTo>
                <a:lnTo>
                  <a:pt x="398330" y="72226"/>
                </a:lnTo>
                <a:lnTo>
                  <a:pt x="398330" y="106597"/>
                </a:lnTo>
                <a:lnTo>
                  <a:pt x="278952" y="36959"/>
                </a:lnTo>
                <a:cubicBezTo>
                  <a:pt x="269462" y="31418"/>
                  <a:pt x="266258" y="19232"/>
                  <a:pt x="271799" y="9741"/>
                </a:cubicBezTo>
                <a:cubicBezTo>
                  <a:pt x="277330" y="250"/>
                  <a:pt x="289517" y="-2953"/>
                  <a:pt x="299008" y="2588"/>
                </a:cubicBezTo>
                <a:close/>
              </a:path>
            </a:pathLst>
          </a:custGeom>
          <a:solidFill>
            <a:srgbClr val="00000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4">
            <a:extLst>
              <a:ext uri="{FF2B5EF4-FFF2-40B4-BE49-F238E27FC236}">
                <a16:creationId xmlns:a16="http://schemas.microsoft.com/office/drawing/2014/main" id="{9FF5BF87-F972-4CE1-8EF2-8F042C6747A2}"/>
              </a:ext>
            </a:extLst>
          </p:cNvPr>
          <p:cNvSpPr/>
          <p:nvPr/>
        </p:nvSpPr>
        <p:spPr>
          <a:xfrm rot="2760016" flipV="1">
            <a:off x="6264030" y="1866036"/>
            <a:ext cx="448036" cy="179073"/>
          </a:xfrm>
          <a:custGeom>
            <a:avLst/>
            <a:gdLst>
              <a:gd name="connsiteX0" fmla="*/ -194 w 448036"/>
              <a:gd name="connsiteY0" fmla="*/ 69510 h 179073"/>
              <a:gd name="connsiteX1" fmla="*/ 408358 w 448036"/>
              <a:gd name="connsiteY1" fmla="*/ 69510 h 179073"/>
              <a:gd name="connsiteX2" fmla="*/ 408358 w 448036"/>
              <a:gd name="connsiteY2" fmla="*/ 109303 h 179073"/>
              <a:gd name="connsiteX3" fmla="*/ -194 w 448036"/>
              <a:gd name="connsiteY3" fmla="*/ 109303 h 179073"/>
              <a:gd name="connsiteX4" fmla="*/ 299008 w 448036"/>
              <a:gd name="connsiteY4" fmla="*/ 2588 h 179073"/>
              <a:gd name="connsiteX5" fmla="*/ 447842 w 448036"/>
              <a:gd name="connsiteY5" fmla="*/ 89406 h 179073"/>
              <a:gd name="connsiteX6" fmla="*/ 299008 w 448036"/>
              <a:gd name="connsiteY6" fmla="*/ 176234 h 179073"/>
              <a:gd name="connsiteX7" fmla="*/ 271790 w 448036"/>
              <a:gd name="connsiteY7" fmla="*/ 169071 h 179073"/>
              <a:gd name="connsiteX8" fmla="*/ 278952 w 448036"/>
              <a:gd name="connsiteY8" fmla="*/ 141863 h 179073"/>
              <a:gd name="connsiteX9" fmla="*/ 398330 w 448036"/>
              <a:gd name="connsiteY9" fmla="*/ 72226 h 179073"/>
              <a:gd name="connsiteX10" fmla="*/ 398330 w 448036"/>
              <a:gd name="connsiteY10" fmla="*/ 106597 h 179073"/>
              <a:gd name="connsiteX11" fmla="*/ 278952 w 448036"/>
              <a:gd name="connsiteY11" fmla="*/ 36959 h 179073"/>
              <a:gd name="connsiteX12" fmla="*/ 271799 w 448036"/>
              <a:gd name="connsiteY12" fmla="*/ 9741 h 179073"/>
              <a:gd name="connsiteX13" fmla="*/ 299008 w 448036"/>
              <a:gd name="connsiteY13" fmla="*/ 2588 h 1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036" h="179073">
                <a:moveTo>
                  <a:pt x="-194" y="69510"/>
                </a:moveTo>
                <a:lnTo>
                  <a:pt x="408358" y="69510"/>
                </a:lnTo>
                <a:lnTo>
                  <a:pt x="408358" y="109303"/>
                </a:lnTo>
                <a:lnTo>
                  <a:pt x="-194" y="109303"/>
                </a:lnTo>
                <a:close/>
                <a:moveTo>
                  <a:pt x="299008" y="2588"/>
                </a:moveTo>
                <a:lnTo>
                  <a:pt x="447842" y="89406"/>
                </a:lnTo>
                <a:lnTo>
                  <a:pt x="299008" y="176234"/>
                </a:lnTo>
                <a:cubicBezTo>
                  <a:pt x="289517" y="181765"/>
                  <a:pt x="277330" y="178562"/>
                  <a:pt x="271790" y="169071"/>
                </a:cubicBezTo>
                <a:cubicBezTo>
                  <a:pt x="266258" y="159581"/>
                  <a:pt x="269462" y="147394"/>
                  <a:pt x="278952" y="141863"/>
                </a:cubicBezTo>
                <a:lnTo>
                  <a:pt x="398330" y="72226"/>
                </a:lnTo>
                <a:lnTo>
                  <a:pt x="398330" y="106597"/>
                </a:lnTo>
                <a:lnTo>
                  <a:pt x="278952" y="36959"/>
                </a:lnTo>
                <a:cubicBezTo>
                  <a:pt x="269462" y="31418"/>
                  <a:pt x="266258" y="19232"/>
                  <a:pt x="271799" y="9741"/>
                </a:cubicBezTo>
                <a:cubicBezTo>
                  <a:pt x="277330" y="250"/>
                  <a:pt x="289517" y="-2953"/>
                  <a:pt x="299008" y="2588"/>
                </a:cubicBezTo>
                <a:close/>
              </a:path>
            </a:pathLst>
          </a:custGeom>
          <a:solidFill>
            <a:srgbClr val="00000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4">
            <a:extLst>
              <a:ext uri="{FF2B5EF4-FFF2-40B4-BE49-F238E27FC236}">
                <a16:creationId xmlns:a16="http://schemas.microsoft.com/office/drawing/2014/main" id="{9778A5A9-6325-467E-99E9-4B6ED84FA2B0}"/>
              </a:ext>
            </a:extLst>
          </p:cNvPr>
          <p:cNvSpPr/>
          <p:nvPr/>
        </p:nvSpPr>
        <p:spPr>
          <a:xfrm>
            <a:off x="6657520" y="1759258"/>
            <a:ext cx="964974" cy="606839"/>
          </a:xfrm>
          <a:custGeom>
            <a:avLst/>
            <a:gdLst>
              <a:gd name="connsiteX0" fmla="*/ -194 w 964974"/>
              <a:gd name="connsiteY0" fmla="*/ -129 h 606839"/>
              <a:gd name="connsiteX1" fmla="*/ 964780 w 964974"/>
              <a:gd name="connsiteY1" fmla="*/ -129 h 606839"/>
              <a:gd name="connsiteX2" fmla="*/ 964780 w 964974"/>
              <a:gd name="connsiteY2" fmla="*/ 606711 h 606839"/>
              <a:gd name="connsiteX3" fmla="*/ -194 w 964974"/>
              <a:gd name="connsiteY3" fmla="*/ 606711 h 60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4974" h="606839">
                <a:moveTo>
                  <a:pt x="-194" y="-129"/>
                </a:moveTo>
                <a:lnTo>
                  <a:pt x="964780" y="-129"/>
                </a:lnTo>
                <a:lnTo>
                  <a:pt x="964780" y="606711"/>
                </a:lnTo>
                <a:lnTo>
                  <a:pt x="-194" y="606711"/>
                </a:lnTo>
                <a:close/>
              </a:path>
            </a:pathLst>
          </a:custGeom>
          <a:solidFill>
            <a:srgbClr val="00B05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4">
            <a:extLst>
              <a:ext uri="{FF2B5EF4-FFF2-40B4-BE49-F238E27FC236}">
                <a16:creationId xmlns:a16="http://schemas.microsoft.com/office/drawing/2014/main" id="{0F11571B-CCC3-4D44-ADC5-F3F0899CC7DF}"/>
              </a:ext>
            </a:extLst>
          </p:cNvPr>
          <p:cNvSpPr txBox="1"/>
          <p:nvPr/>
        </p:nvSpPr>
        <p:spPr>
          <a:xfrm>
            <a:off x="6967043" y="1738261"/>
            <a:ext cx="378630" cy="478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7" dirty="0">
                <a:solidFill>
                  <a:srgbClr val="000000"/>
                </a:solidFill>
                <a:latin typeface="Gill Sans MT"/>
                <a:sym typeface="Gill Sans MT"/>
                <a:rtl val="0"/>
              </a:rPr>
              <a:t>R</a:t>
            </a:r>
            <a:endParaRPr lang="en-US" sz="2507" spc="0" baseline="0" dirty="0">
              <a:solidFill>
                <a:srgbClr val="000000"/>
              </a:solidFill>
              <a:latin typeface="Gill Sans MT"/>
              <a:sym typeface="Gill Sans MT"/>
              <a:rtl val="0"/>
            </a:endParaRPr>
          </a:p>
        </p:txBody>
      </p:sp>
      <p:sp>
        <p:nvSpPr>
          <p:cNvPr id="44" name="Graphic 4">
            <a:extLst>
              <a:ext uri="{FF2B5EF4-FFF2-40B4-BE49-F238E27FC236}">
                <a16:creationId xmlns:a16="http://schemas.microsoft.com/office/drawing/2014/main" id="{EFB26B37-083F-42FD-8A7B-C4A10FEE0AB2}"/>
              </a:ext>
            </a:extLst>
          </p:cNvPr>
          <p:cNvSpPr txBox="1"/>
          <p:nvPr/>
        </p:nvSpPr>
        <p:spPr>
          <a:xfrm>
            <a:off x="6672572" y="2083634"/>
            <a:ext cx="911532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88" spc="0" baseline="0" dirty="0">
                <a:solidFill>
                  <a:srgbClr val="000000"/>
                </a:solidFill>
                <a:latin typeface="Gill Sans MT"/>
                <a:sym typeface="Gill Sans MT"/>
                <a:rtl val="0"/>
              </a:rPr>
              <a:t>Removed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7D581EA-643E-42D0-A896-1C09825A7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454" y="3429025"/>
            <a:ext cx="5963203" cy="3283109"/>
          </a:xfrm>
          <a:prstGeom prst="rect">
            <a:avLst/>
          </a:prstGeom>
        </p:spPr>
      </p:pic>
      <p:sp>
        <p:nvSpPr>
          <p:cNvPr id="46" name="Arc 45">
            <a:extLst>
              <a:ext uri="{FF2B5EF4-FFF2-40B4-BE49-F238E27FC236}">
                <a16:creationId xmlns:a16="http://schemas.microsoft.com/office/drawing/2014/main" id="{A202211E-E635-4D59-840C-2E05629B225B}"/>
              </a:ext>
            </a:extLst>
          </p:cNvPr>
          <p:cNvSpPr/>
          <p:nvPr/>
        </p:nvSpPr>
        <p:spPr>
          <a:xfrm>
            <a:off x="4353008" y="2000640"/>
            <a:ext cx="6437808" cy="3088853"/>
          </a:xfrm>
          <a:prstGeom prst="arc">
            <a:avLst>
              <a:gd name="adj1" fmla="val 16384715"/>
              <a:gd name="adj2" fmla="val 21449596"/>
            </a:avLst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3EC8D77B-056B-40A8-BF28-1A28847B1B3A}"/>
              </a:ext>
            </a:extLst>
          </p:cNvPr>
          <p:cNvSpPr txBox="1">
            <a:spLocks/>
          </p:cNvSpPr>
          <p:nvPr/>
        </p:nvSpPr>
        <p:spPr>
          <a:xfrm>
            <a:off x="8804860" y="1215757"/>
            <a:ext cx="3425947" cy="97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0070C0"/>
                </a:solidFill>
                <a:ea typeface="Roboto" panose="02000000000000000000" pitchFamily="2" charset="0"/>
                <a:cs typeface="Calibri" panose="020F0502020204030204" pitchFamily="34" charset="0"/>
              </a:rPr>
              <a:t>Compare model-predicted daily change of recovered with daily-confirmed case</a:t>
            </a:r>
          </a:p>
        </p:txBody>
      </p:sp>
    </p:spTree>
    <p:extLst>
      <p:ext uri="{BB962C8B-B14F-4D97-AF65-F5344CB8AC3E}">
        <p14:creationId xmlns:p14="http://schemas.microsoft.com/office/powerpoint/2010/main" val="158854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46" grpId="0" animBg="1"/>
      <p:bldP spid="4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67D2-F045-4987-8BB0-E0FB03AB4E0D}"/>
              </a:ext>
            </a:extLst>
          </p:cNvPr>
          <p:cNvSpPr txBox="1">
            <a:spLocks/>
          </p:cNvSpPr>
          <p:nvPr/>
        </p:nvSpPr>
        <p:spPr>
          <a:xfrm>
            <a:off x="9632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4950A"/>
                </a:solidFill>
                <a:latin typeface="Yanone Kaffeesatz"/>
              </a:rPr>
              <a:t>Estimating </a:t>
            </a:r>
            <a:r>
              <a:rPr lang="en-US" i="1" dirty="0">
                <a:solidFill>
                  <a:srgbClr val="F4950A"/>
                </a:solidFill>
                <a:latin typeface="Yanone Kaffeesatz"/>
              </a:rPr>
              <a:t>R</a:t>
            </a:r>
            <a:r>
              <a:rPr lang="en-US" i="1" baseline="-25000" dirty="0">
                <a:solidFill>
                  <a:srgbClr val="F4950A"/>
                </a:solidFill>
                <a:latin typeface="Yanone Kaffeesatz"/>
              </a:rPr>
              <a:t>t</a:t>
            </a:r>
            <a:r>
              <a:rPr lang="en-US" dirty="0">
                <a:solidFill>
                  <a:srgbClr val="F4950A"/>
                </a:solidFill>
                <a:latin typeface="Yanone Kaffeesatz"/>
              </a:rPr>
              <a:t> using particle filtering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946F67-7407-4725-B1BE-1E44BECDEF38}"/>
              </a:ext>
            </a:extLst>
          </p:cNvPr>
          <p:cNvSpPr/>
          <p:nvPr/>
        </p:nvSpPr>
        <p:spPr>
          <a:xfrm>
            <a:off x="5723211" y="6195915"/>
            <a:ext cx="4010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Maarten </a:t>
            </a:r>
            <a:r>
              <a:rPr lang="en-US" sz="1600" dirty="0" err="1"/>
              <a:t>Speekenbrink</a:t>
            </a:r>
            <a:r>
              <a:rPr lang="en-US" sz="1600" dirty="0"/>
              <a:t> (2016) J Math </a:t>
            </a:r>
            <a:r>
              <a:rPr lang="en-US" sz="1600" dirty="0" err="1"/>
              <a:t>Psychol</a:t>
            </a:r>
            <a:endParaRPr lang="en-US" sz="16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50D341A-F648-42CB-9EAC-1E272F111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85" y="1627544"/>
            <a:ext cx="8995839" cy="441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52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7642-C9CE-0583-4863-EB8BC3201DEF}"/>
              </a:ext>
            </a:extLst>
          </p:cNvPr>
          <p:cNvSpPr txBox="1">
            <a:spLocks/>
          </p:cNvSpPr>
          <p:nvPr/>
        </p:nvSpPr>
        <p:spPr>
          <a:xfrm>
            <a:off x="379045" y="12941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4950A"/>
                </a:solidFill>
                <a:latin typeface="Yanone Kaffeesatz"/>
              </a:rPr>
              <a:t>기술 분석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3FA34119-57C6-4D2E-0CF4-11BDF6B7E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85" y="576966"/>
            <a:ext cx="7909448" cy="62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7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70D1-2864-1245-88D5-573028C9B2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5538" y="266888"/>
            <a:ext cx="10167937" cy="11795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4950A"/>
                </a:solidFill>
                <a:latin typeface="Yanone Kaffeesatz" pitchFamily="2" charset="0"/>
              </a:rPr>
              <a:t>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7BE26-D450-4C83-9E0B-2FA4724371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9326" y="1586753"/>
            <a:ext cx="8903730" cy="2058655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Mechanistic model of disease transmission</a:t>
            </a:r>
          </a:p>
          <a:p>
            <a:r>
              <a:rPr lang="en-US" sz="3500" dirty="0">
                <a:latin typeface="Yanone Kaffeesatz" pitchFamily="2" charset="0"/>
                <a:ea typeface="Roboto" panose="02000000000000000000" pitchFamily="2" charset="0"/>
                <a:cs typeface="Calibri" panose="020F0502020204030204" pitchFamily="34" charset="0"/>
              </a:rPr>
              <a:t>Bayesian sampling methods for estimating parameters</a:t>
            </a:r>
            <a:endParaRPr lang="en-US" altLang="ko-KR" sz="3500" dirty="0">
              <a:latin typeface="Yanone Kaffeesatz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058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D9740B3-48D3-4FA7-BFE5-961055B3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57" y="3699289"/>
            <a:ext cx="4751104" cy="30128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C100A48-AFD8-41DC-87FE-4BCE28FA5AC4}"/>
              </a:ext>
            </a:extLst>
          </p:cNvPr>
          <p:cNvSpPr txBox="1">
            <a:spLocks/>
          </p:cNvSpPr>
          <p:nvPr/>
        </p:nvSpPr>
        <p:spPr>
          <a:xfrm>
            <a:off x="9632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4950A"/>
                </a:solidFill>
                <a:latin typeface="Yanone Kaffeesatz"/>
              </a:rPr>
              <a:t>Estimating </a:t>
            </a:r>
            <a:r>
              <a:rPr lang="en-US" i="1" dirty="0">
                <a:solidFill>
                  <a:srgbClr val="F4950A"/>
                </a:solidFill>
                <a:latin typeface="Yanone Kaffeesatz"/>
              </a:rPr>
              <a:t>R</a:t>
            </a:r>
            <a:r>
              <a:rPr lang="en-US" i="1" baseline="-25000" dirty="0">
                <a:solidFill>
                  <a:srgbClr val="F4950A"/>
                </a:solidFill>
                <a:latin typeface="Yanone Kaffeesatz"/>
              </a:rPr>
              <a:t>t</a:t>
            </a:r>
            <a:r>
              <a:rPr lang="en-US" dirty="0">
                <a:solidFill>
                  <a:srgbClr val="F4950A"/>
                </a:solidFill>
                <a:latin typeface="Yanone Kaffeesatz"/>
              </a:rPr>
              <a:t> using a SEPAIR model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4015298-509C-4036-8B84-9E604CAF15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2" y="2143789"/>
            <a:ext cx="5147181" cy="40874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8D3569-F7BB-4C72-AA82-08DB9F24F2F1}"/>
              </a:ext>
            </a:extLst>
          </p:cNvPr>
          <p:cNvSpPr/>
          <p:nvPr/>
        </p:nvSpPr>
        <p:spPr>
          <a:xfrm>
            <a:off x="725716" y="1503751"/>
            <a:ext cx="5471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Estimating </a:t>
            </a:r>
            <a:r>
              <a:rPr lang="en-US" sz="2400" i="1" dirty="0"/>
              <a:t>R</a:t>
            </a:r>
            <a:r>
              <a:rPr lang="en-US" sz="2400" i="1" baseline="-25000" dirty="0"/>
              <a:t>t</a:t>
            </a:r>
            <a:r>
              <a:rPr lang="en-US" sz="2400" dirty="0"/>
              <a:t> using a simulated 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A2941A-43A9-47ED-8F9F-0AE4122D5078}"/>
              </a:ext>
            </a:extLst>
          </p:cNvPr>
          <p:cNvSpPr/>
          <p:nvPr/>
        </p:nvSpPr>
        <p:spPr>
          <a:xfrm>
            <a:off x="3046184" y="2344600"/>
            <a:ext cx="2008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darker shade: 50%</a:t>
            </a:r>
          </a:p>
          <a:p>
            <a:r>
              <a:rPr lang="en-US" dirty="0">
                <a:solidFill>
                  <a:srgbClr val="0070C0"/>
                </a:solidFill>
              </a:rPr>
              <a:t>lighter shade: 95%</a:t>
            </a:r>
          </a:p>
          <a:p>
            <a:r>
              <a:rPr lang="en-US" dirty="0">
                <a:solidFill>
                  <a:srgbClr val="0070C0"/>
                </a:solidFill>
              </a:rPr>
              <a:t>line: median</a:t>
            </a:r>
          </a:p>
          <a:p>
            <a:r>
              <a:rPr lang="en-US" dirty="0">
                <a:solidFill>
                  <a:srgbClr val="FF0000"/>
                </a:solidFill>
              </a:rPr>
              <a:t>- - -: true R(t)</a:t>
            </a:r>
          </a:p>
        </p:txBody>
      </p:sp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B1AFD193-0C61-4EB3-8193-D17BDFE8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552" y="1032177"/>
            <a:ext cx="4881214" cy="305092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B5E7A4-B76D-4831-AA3B-F9C7B8A419E0}"/>
              </a:ext>
            </a:extLst>
          </p:cNvPr>
          <p:cNvCxnSpPr>
            <a:cxnSpLocks/>
          </p:cNvCxnSpPr>
          <p:nvPr/>
        </p:nvCxnSpPr>
        <p:spPr>
          <a:xfrm flipV="1">
            <a:off x="9921399" y="1417320"/>
            <a:ext cx="0" cy="4821556"/>
          </a:xfrm>
          <a:prstGeom prst="straightConnector1">
            <a:avLst/>
          </a:prstGeom>
          <a:ln w="1270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EEB079-2221-4DD2-A38D-C40D61A19408}"/>
              </a:ext>
            </a:extLst>
          </p:cNvPr>
          <p:cNvCxnSpPr>
            <a:cxnSpLocks/>
          </p:cNvCxnSpPr>
          <p:nvPr/>
        </p:nvCxnSpPr>
        <p:spPr>
          <a:xfrm flipV="1">
            <a:off x="9573260" y="1417320"/>
            <a:ext cx="0" cy="4821557"/>
          </a:xfrm>
          <a:prstGeom prst="straightConnector1">
            <a:avLst/>
          </a:prstGeom>
          <a:ln w="1270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494774-A96E-4016-B554-2231027E8B49}"/>
              </a:ext>
            </a:extLst>
          </p:cNvPr>
          <p:cNvCxnSpPr>
            <a:cxnSpLocks/>
          </p:cNvCxnSpPr>
          <p:nvPr/>
        </p:nvCxnSpPr>
        <p:spPr>
          <a:xfrm flipV="1">
            <a:off x="10274300" y="1417320"/>
            <a:ext cx="0" cy="4813936"/>
          </a:xfrm>
          <a:prstGeom prst="straightConnector1">
            <a:avLst/>
          </a:prstGeom>
          <a:ln w="1270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6657ED7-60EF-4A7C-98DB-D02621B42927}"/>
              </a:ext>
            </a:extLst>
          </p:cNvPr>
          <p:cNvSpPr/>
          <p:nvPr/>
        </p:nvSpPr>
        <p:spPr>
          <a:xfrm>
            <a:off x="7085224" y="1365251"/>
            <a:ext cx="27064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Blue: confirmation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Red: infection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Grey: confirmation (data)</a:t>
            </a:r>
          </a:p>
        </p:txBody>
      </p:sp>
    </p:spTree>
    <p:extLst>
      <p:ext uri="{BB962C8B-B14F-4D97-AF65-F5344CB8AC3E}">
        <p14:creationId xmlns:p14="http://schemas.microsoft.com/office/powerpoint/2010/main" val="195347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988644" y="145865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Conclusion II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A925316-D5C5-45F8-A2DC-01793F11180F}"/>
              </a:ext>
            </a:extLst>
          </p:cNvPr>
          <p:cNvSpPr txBox="1">
            <a:spLocks/>
          </p:cNvSpPr>
          <p:nvPr/>
        </p:nvSpPr>
        <p:spPr>
          <a:xfrm>
            <a:off x="1013968" y="1485902"/>
            <a:ext cx="10168128" cy="2887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The SEPIAR model with particle filtering can successfully estimate true </a:t>
            </a:r>
            <a:r>
              <a:rPr lang="en-US" altLang="ko-KR" i="1" dirty="0"/>
              <a:t>R</a:t>
            </a:r>
            <a:r>
              <a:rPr lang="en-US" altLang="ko-KR" i="1" baseline="-25000" dirty="0"/>
              <a:t>t</a:t>
            </a:r>
            <a:r>
              <a:rPr lang="en-US" altLang="ko-KR" dirty="0"/>
              <a:t> when applied to a simulated data set</a:t>
            </a:r>
          </a:p>
          <a:p>
            <a:r>
              <a:rPr lang="en-US" altLang="ko-KR" dirty="0"/>
              <a:t>The SEPIAR model with particle filtering may be a better alternative to estimate daily </a:t>
            </a:r>
            <a:r>
              <a:rPr lang="en-US" altLang="ko-KR" i="1" dirty="0"/>
              <a:t>R</a:t>
            </a:r>
            <a:r>
              <a:rPr lang="en-US" altLang="ko-KR" i="1" baseline="-25000" dirty="0"/>
              <a:t>t</a:t>
            </a:r>
            <a:r>
              <a:rPr lang="en-US" altLang="ko-KR" dirty="0"/>
              <a:t> in real time compared to the existing method by Cori </a:t>
            </a:r>
            <a:r>
              <a:rPr lang="en-US" altLang="ko-KR" i="1" dirty="0"/>
              <a:t>et</a:t>
            </a:r>
            <a:r>
              <a:rPr lang="en-US" altLang="ko-KR" dirty="0"/>
              <a:t> </a:t>
            </a:r>
            <a:r>
              <a:rPr lang="en-US" altLang="ko-KR" i="1" dirty="0"/>
              <a:t>al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025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988644" y="145865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Software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A925316-D5C5-45F8-A2DC-01793F11180F}"/>
              </a:ext>
            </a:extLst>
          </p:cNvPr>
          <p:cNvSpPr txBox="1">
            <a:spLocks/>
          </p:cNvSpPr>
          <p:nvPr/>
        </p:nvSpPr>
        <p:spPr>
          <a:xfrm>
            <a:off x="1013968" y="1485902"/>
            <a:ext cx="10168128" cy="357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 has diverse packages developed by experts</a:t>
            </a:r>
          </a:p>
          <a:p>
            <a:r>
              <a:rPr lang="en-US" altLang="ko-KR" dirty="0"/>
              <a:t>R is slow so you need to be ready to tackle some C/C++ codes</a:t>
            </a:r>
          </a:p>
          <a:p>
            <a:pPr lvl="1"/>
            <a:r>
              <a:rPr lang="en-US" altLang="ko-KR" dirty="0"/>
              <a:t>pomp (</a:t>
            </a:r>
            <a:r>
              <a:rPr lang="en-US" altLang="ko-KR" dirty="0">
                <a:hlinkClick r:id="rId3"/>
              </a:rPr>
              <a:t>https://cran.r-project.org/web/packages/pomp/pomp.pdf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Julia (</a:t>
            </a:r>
            <a:r>
              <a:rPr lang="en-US" altLang="ko-KR" dirty="0">
                <a:hlinkClick r:id="rId4"/>
              </a:rPr>
              <a:t>https://julialang.org/</a:t>
            </a:r>
            <a:r>
              <a:rPr lang="en-US" altLang="ko-KR" dirty="0"/>
              <a:t>) with Turing (</a:t>
            </a:r>
            <a:r>
              <a:rPr lang="en-US" altLang="ko-KR" dirty="0">
                <a:hlinkClick r:id="rId5"/>
              </a:rPr>
              <a:t>https://turing.ml/stable/</a:t>
            </a:r>
            <a:r>
              <a:rPr lang="en-US" altLang="ko-KR" dirty="0"/>
              <a:t>) package appears to be a better alternative for fitting dynamic infectious disease models</a:t>
            </a:r>
          </a:p>
          <a:p>
            <a:pPr lvl="1"/>
            <a:r>
              <a:rPr lang="en-US" altLang="ko-KR" dirty="0"/>
              <a:t>Bayesian Statistics using Julia and Turing (</a:t>
            </a:r>
            <a:r>
              <a:rPr lang="en-US" altLang="ko-KR" dirty="0">
                <a:hlinkClick r:id="rId6"/>
              </a:rPr>
              <a:t>https://storopoli.io/Bayesian-Julia/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8780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31AB-7B92-4C19-B8BC-E19EB7D97B7B}"/>
              </a:ext>
            </a:extLst>
          </p:cNvPr>
          <p:cNvSpPr txBox="1">
            <a:spLocks/>
          </p:cNvSpPr>
          <p:nvPr/>
        </p:nvSpPr>
        <p:spPr>
          <a:xfrm>
            <a:off x="2461034" y="1811405"/>
            <a:ext cx="7269932" cy="1704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0" i="0" dirty="0">
                <a:solidFill>
                  <a:srgbClr val="F4A628"/>
                </a:solidFill>
                <a:effectLst/>
                <a:latin typeface="Yanone Kaffeesatz"/>
              </a:rPr>
              <a:t>Case study: MCMC</a:t>
            </a:r>
            <a:br>
              <a:rPr lang="en-US" sz="4800" b="0" i="0" dirty="0">
                <a:solidFill>
                  <a:srgbClr val="F4A628"/>
                </a:solidFill>
                <a:effectLst/>
                <a:latin typeface="Yanone Kaffeesatz"/>
              </a:rPr>
            </a:br>
            <a:r>
              <a:rPr lang="en-US" sz="4800" b="0" i="0" dirty="0" err="1">
                <a:solidFill>
                  <a:srgbClr val="F4A628"/>
                </a:solidFill>
                <a:effectLst/>
                <a:latin typeface="Yanone Kaffeesatz"/>
              </a:rPr>
              <a:t>Jupyter</a:t>
            </a:r>
            <a:r>
              <a:rPr lang="en-US" sz="4800" b="0" i="0" dirty="0">
                <a:solidFill>
                  <a:srgbClr val="F4A628"/>
                </a:solidFill>
                <a:effectLst/>
                <a:latin typeface="Yanone Kaffeesatz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86689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CF6A-C306-4F37-8B87-D5392B32A70D}"/>
              </a:ext>
            </a:extLst>
          </p:cNvPr>
          <p:cNvSpPr txBox="1">
            <a:spLocks/>
          </p:cNvSpPr>
          <p:nvPr/>
        </p:nvSpPr>
        <p:spPr>
          <a:xfrm>
            <a:off x="3275622" y="2819399"/>
            <a:ext cx="56407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800" dirty="0">
                <a:solidFill>
                  <a:srgbClr val="F4950A"/>
                </a:solidFill>
                <a:latin typeface="Yanone Kaffeesatz"/>
              </a:rPr>
              <a:t>Any questions?</a:t>
            </a:r>
            <a:endParaRPr lang="en-US" sz="8800" dirty="0">
              <a:solidFill>
                <a:srgbClr val="F4950A"/>
              </a:solidFill>
              <a:latin typeface="Yanone Kaffeesatz"/>
            </a:endParaRPr>
          </a:p>
        </p:txBody>
      </p:sp>
    </p:spTree>
    <p:extLst>
      <p:ext uri="{BB962C8B-B14F-4D97-AF65-F5344CB8AC3E}">
        <p14:creationId xmlns:p14="http://schemas.microsoft.com/office/powerpoint/2010/main" val="3450160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01FAD-1272-438E-90A8-4C26E051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2055926"/>
            <a:ext cx="11668125" cy="42767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0F9D95-F987-451D-887A-732C72162263}"/>
              </a:ext>
            </a:extLst>
          </p:cNvPr>
          <p:cNvSpPr txBox="1">
            <a:spLocks/>
          </p:cNvSpPr>
          <p:nvPr/>
        </p:nvSpPr>
        <p:spPr>
          <a:xfrm>
            <a:off x="425260" y="111607"/>
            <a:ext cx="11766739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0" i="0" dirty="0">
                <a:solidFill>
                  <a:srgbClr val="F4A628"/>
                </a:solidFill>
                <a:effectLst/>
                <a:latin typeface="Yanone Kaffeesatz"/>
              </a:rPr>
              <a:t>Doubling time, </a:t>
            </a:r>
            <a:r>
              <a:rPr lang="en-US" altLang="ko-KR" b="0" i="1" dirty="0">
                <a:solidFill>
                  <a:srgbClr val="F4A628"/>
                </a:solidFill>
                <a:effectLst/>
                <a:latin typeface="Yanone Kaffeesatz"/>
              </a:rPr>
              <a:t>T</a:t>
            </a:r>
            <a:r>
              <a:rPr lang="en-US" altLang="ko-KR" b="0" i="1" baseline="-25000" dirty="0">
                <a:solidFill>
                  <a:srgbClr val="F4A628"/>
                </a:solidFill>
                <a:effectLst/>
                <a:latin typeface="Yanone Kaffeesatz"/>
              </a:rPr>
              <a:t>d</a:t>
            </a:r>
            <a:r>
              <a:rPr lang="en-US" altLang="ko-KR" b="0" i="0" dirty="0">
                <a:solidFill>
                  <a:srgbClr val="F4A628"/>
                </a:solidFill>
                <a:effectLst/>
                <a:latin typeface="Yanone Kaffeesatz"/>
              </a:rPr>
              <a:t> </a:t>
            </a:r>
            <a:endParaRPr lang="en-US" b="0" i="0" dirty="0">
              <a:solidFill>
                <a:srgbClr val="F4A628"/>
              </a:solidFill>
              <a:effectLst/>
              <a:latin typeface="Yanone Kaffeesatz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2E2CF-370F-4A4C-8463-0D7FD2281A79}"/>
              </a:ext>
            </a:extLst>
          </p:cNvPr>
          <p:cNvSpPr txBox="1"/>
          <p:nvPr/>
        </p:nvSpPr>
        <p:spPr>
          <a:xfrm>
            <a:off x="9308639" y="6398949"/>
            <a:ext cx="273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Kim et al. Epidemics 37 (2021) 100519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4F7A43-43CA-49A8-81E4-D15C4DC81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1010958"/>
            <a:ext cx="1433513" cy="794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5C88C1-402A-441C-97C0-ABF4E08A4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24" y="1010958"/>
            <a:ext cx="3298546" cy="83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6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379044" y="81747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Modeling process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8E6B7-4D56-466A-8AAD-9791143E1E9A}"/>
              </a:ext>
            </a:extLst>
          </p:cNvPr>
          <p:cNvSpPr txBox="1"/>
          <p:nvPr/>
        </p:nvSpPr>
        <p:spPr>
          <a:xfrm>
            <a:off x="3752085" y="1298497"/>
            <a:ext cx="219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Ask questions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E7972-0992-40B3-AD3C-4159468A5887}"/>
              </a:ext>
            </a:extLst>
          </p:cNvPr>
          <p:cNvSpPr txBox="1"/>
          <p:nvPr/>
        </p:nvSpPr>
        <p:spPr>
          <a:xfrm>
            <a:off x="3898154" y="2167844"/>
            <a:ext cx="1905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Collect data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E763E-C36A-4EA9-9502-5E643A13047C}"/>
              </a:ext>
            </a:extLst>
          </p:cNvPr>
          <p:cNvSpPr txBox="1"/>
          <p:nvPr/>
        </p:nvSpPr>
        <p:spPr>
          <a:xfrm>
            <a:off x="2872235" y="3056366"/>
            <a:ext cx="3953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Model </a:t>
            </a:r>
          </a:p>
          <a:p>
            <a:pPr algn="ctr"/>
            <a:r>
              <a:rPr lang="en-US" altLang="ko-KR" sz="2800" dirty="0"/>
              <a:t>(Process &amp; measurement)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C7E23B-6DA1-4FB8-AE1D-3842EC5414FC}"/>
              </a:ext>
            </a:extLst>
          </p:cNvPr>
          <p:cNvSpPr txBox="1"/>
          <p:nvPr/>
        </p:nvSpPr>
        <p:spPr>
          <a:xfrm>
            <a:off x="3209884" y="4314220"/>
            <a:ext cx="3278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Estimate parameters </a:t>
            </a:r>
          </a:p>
          <a:p>
            <a:pPr algn="ctr"/>
            <a:r>
              <a:rPr lang="en-US" altLang="ko-KR" sz="2800" dirty="0"/>
              <a:t>(Point &amp; interval)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CA6D3-96FD-46F4-B8BC-4CAC63F4511A}"/>
              </a:ext>
            </a:extLst>
          </p:cNvPr>
          <p:cNvSpPr txBox="1"/>
          <p:nvPr/>
        </p:nvSpPr>
        <p:spPr>
          <a:xfrm>
            <a:off x="3479297" y="5555652"/>
            <a:ext cx="277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Answer questions</a:t>
            </a:r>
            <a:endParaRPr lang="en-US" sz="28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B19245-A1D4-4267-B823-B2CCEDE15DCE}"/>
              </a:ext>
            </a:extLst>
          </p:cNvPr>
          <p:cNvCxnSpPr>
            <a:cxnSpLocks/>
          </p:cNvCxnSpPr>
          <p:nvPr/>
        </p:nvCxnSpPr>
        <p:spPr>
          <a:xfrm>
            <a:off x="4861784" y="1760162"/>
            <a:ext cx="0" cy="43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26DE6D-8FAC-4828-B566-748515B7A37A}"/>
              </a:ext>
            </a:extLst>
          </p:cNvPr>
          <p:cNvCxnSpPr>
            <a:cxnSpLocks/>
          </p:cNvCxnSpPr>
          <p:nvPr/>
        </p:nvCxnSpPr>
        <p:spPr>
          <a:xfrm>
            <a:off x="4874484" y="2660846"/>
            <a:ext cx="0" cy="43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39D0E5-CABC-46C9-AA34-AA39D3C4CD95}"/>
              </a:ext>
            </a:extLst>
          </p:cNvPr>
          <p:cNvCxnSpPr>
            <a:cxnSpLocks/>
          </p:cNvCxnSpPr>
          <p:nvPr/>
        </p:nvCxnSpPr>
        <p:spPr>
          <a:xfrm>
            <a:off x="4874484" y="3978598"/>
            <a:ext cx="0" cy="43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C5780D-A301-4018-888D-53811A14B619}"/>
              </a:ext>
            </a:extLst>
          </p:cNvPr>
          <p:cNvCxnSpPr>
            <a:cxnSpLocks/>
          </p:cNvCxnSpPr>
          <p:nvPr/>
        </p:nvCxnSpPr>
        <p:spPr>
          <a:xfrm>
            <a:off x="4861784" y="5234882"/>
            <a:ext cx="0" cy="43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B6A1E2-3966-4FB6-9818-BC1A60C65EA8}"/>
              </a:ext>
            </a:extLst>
          </p:cNvPr>
          <p:cNvSpPr txBox="1"/>
          <p:nvPr/>
        </p:nvSpPr>
        <p:spPr>
          <a:xfrm>
            <a:off x="4595844" y="6214544"/>
            <a:ext cx="58655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Adapted from </a:t>
            </a:r>
            <a:r>
              <a:rPr lang="en-US" sz="1600" dirty="0" err="1"/>
              <a:t>Bolker</a:t>
            </a:r>
            <a:r>
              <a:rPr lang="en-US" sz="1600" dirty="0"/>
              <a:t> (2007) </a:t>
            </a:r>
            <a:r>
              <a:rPr lang="en-US" sz="1600" i="1" dirty="0"/>
              <a:t>Ecological Models and Data in R</a:t>
            </a:r>
            <a:r>
              <a:rPr lang="en-US" sz="1600" dirty="0"/>
              <a:t> (p.27)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F3B6A028-4B23-4530-ACFD-0CD9812E459A}"/>
              </a:ext>
            </a:extLst>
          </p:cNvPr>
          <p:cNvSpPr/>
          <p:nvPr/>
        </p:nvSpPr>
        <p:spPr>
          <a:xfrm>
            <a:off x="4365682" y="1612703"/>
            <a:ext cx="3569954" cy="4262909"/>
          </a:xfrm>
          <a:prstGeom prst="arc">
            <a:avLst>
              <a:gd name="adj1" fmla="val 16327529"/>
              <a:gd name="adj2" fmla="val 5289403"/>
            </a:avLst>
          </a:prstGeom>
          <a:ln w="28575"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F417C23D-9B6B-4293-97AD-3C0901B5C560}"/>
              </a:ext>
            </a:extLst>
          </p:cNvPr>
          <p:cNvSpPr/>
          <p:nvPr/>
        </p:nvSpPr>
        <p:spPr>
          <a:xfrm>
            <a:off x="3785110" y="3349149"/>
            <a:ext cx="3743522" cy="2587954"/>
          </a:xfrm>
          <a:prstGeom prst="arc">
            <a:avLst>
              <a:gd name="adj1" fmla="val 17379020"/>
              <a:gd name="adj2" fmla="val 3879656"/>
            </a:avLst>
          </a:prstGeom>
          <a:ln w="28575"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7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A676C3-DF9E-4967-A6A0-EA829C8B6DC8}"/>
              </a:ext>
            </a:extLst>
          </p:cNvPr>
          <p:cNvSpPr txBox="1">
            <a:spLocks/>
          </p:cNvSpPr>
          <p:nvPr/>
        </p:nvSpPr>
        <p:spPr>
          <a:xfrm>
            <a:off x="343192" y="20452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Model fitting or parameter estimation: ABC SMC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7EC3C1E-F138-1B8C-9953-82D99EA19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060" y="1445882"/>
            <a:ext cx="4754880" cy="48895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DE84C5E-131A-487E-292B-1A97ED2EC98C}"/>
              </a:ext>
            </a:extLst>
          </p:cNvPr>
          <p:cNvSpPr txBox="1">
            <a:spLocks/>
          </p:cNvSpPr>
          <p:nvPr/>
        </p:nvSpPr>
        <p:spPr>
          <a:xfrm>
            <a:off x="495592" y="1184645"/>
            <a:ext cx="1638008" cy="522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4472C4"/>
                </a:solidFill>
                <a:latin typeface="Yanone Kaffeesatz"/>
              </a:rPr>
              <a:t>ABC rejection</a:t>
            </a:r>
            <a:endParaRPr lang="en-US" sz="2800" dirty="0">
              <a:solidFill>
                <a:srgbClr val="4472C4"/>
              </a:solidFill>
              <a:latin typeface="Yanone Kaffeesatz"/>
            </a:endParaRPr>
          </a:p>
        </p:txBody>
      </p:sp>
    </p:spTree>
    <p:extLst>
      <p:ext uri="{BB962C8B-B14F-4D97-AF65-F5344CB8AC3E}">
        <p14:creationId xmlns:p14="http://schemas.microsoft.com/office/powerpoint/2010/main" val="1697181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1ADCB-AE44-CCE2-2495-273FCF7D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88" y="1449934"/>
            <a:ext cx="4639332" cy="52935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D05C4A-FDD7-CCEA-4D30-FA604F2BAC10}"/>
              </a:ext>
            </a:extLst>
          </p:cNvPr>
          <p:cNvSpPr txBox="1">
            <a:spLocks/>
          </p:cNvSpPr>
          <p:nvPr/>
        </p:nvSpPr>
        <p:spPr>
          <a:xfrm>
            <a:off x="343192" y="-12779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Sequential Monte Carlo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</p:spTree>
    <p:extLst>
      <p:ext uri="{BB962C8B-B14F-4D97-AF65-F5344CB8AC3E}">
        <p14:creationId xmlns:p14="http://schemas.microsoft.com/office/powerpoint/2010/main" val="232937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244493-0661-CF8B-0844-7A7E9D3B7921}"/>
              </a:ext>
            </a:extLst>
          </p:cNvPr>
          <p:cNvSpPr txBox="1">
            <a:spLocks/>
          </p:cNvSpPr>
          <p:nvPr/>
        </p:nvSpPr>
        <p:spPr>
          <a:xfrm>
            <a:off x="475075" y="215145"/>
            <a:ext cx="10167937" cy="962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SEPIAR model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FD7867A-B425-A29D-7DF0-3C07EC31FEC2}"/>
              </a:ext>
            </a:extLst>
          </p:cNvPr>
          <p:cNvSpPr/>
          <p:nvPr/>
        </p:nvSpPr>
        <p:spPr>
          <a:xfrm>
            <a:off x="1769163" y="2809319"/>
            <a:ext cx="944219" cy="94421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4B0D5C-DD08-BA6C-70F3-637706E5842C}"/>
              </a:ext>
            </a:extLst>
          </p:cNvPr>
          <p:cNvSpPr/>
          <p:nvPr/>
        </p:nvSpPr>
        <p:spPr>
          <a:xfrm>
            <a:off x="3332920" y="2809319"/>
            <a:ext cx="944219" cy="944219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15323B6-8718-B9B0-F7EC-9806D6DCE9F4}"/>
              </a:ext>
            </a:extLst>
          </p:cNvPr>
          <p:cNvSpPr/>
          <p:nvPr/>
        </p:nvSpPr>
        <p:spPr>
          <a:xfrm>
            <a:off x="4896677" y="2809319"/>
            <a:ext cx="944219" cy="944219"/>
          </a:xfrm>
          <a:prstGeom prst="rect">
            <a:avLst/>
          </a:prstGeom>
          <a:solidFill>
            <a:srgbClr val="FF7C8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11BA94D-5FED-DAC4-C3B3-25C382001C54}"/>
              </a:ext>
            </a:extLst>
          </p:cNvPr>
          <p:cNvSpPr/>
          <p:nvPr/>
        </p:nvSpPr>
        <p:spPr>
          <a:xfrm>
            <a:off x="6383520" y="2251504"/>
            <a:ext cx="944219" cy="944219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D5B294C-5610-1FFF-1A71-A01F69258F84}"/>
              </a:ext>
            </a:extLst>
          </p:cNvPr>
          <p:cNvSpPr/>
          <p:nvPr/>
        </p:nvSpPr>
        <p:spPr>
          <a:xfrm>
            <a:off x="6400612" y="3417737"/>
            <a:ext cx="944219" cy="944219"/>
          </a:xfrm>
          <a:prstGeom prst="rect">
            <a:avLst/>
          </a:prstGeom>
          <a:solidFill>
            <a:srgbClr val="FF7C8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131EF84-8E21-57E7-3754-8CD5D0FCEDE5}"/>
              </a:ext>
            </a:extLst>
          </p:cNvPr>
          <p:cNvSpPr/>
          <p:nvPr/>
        </p:nvSpPr>
        <p:spPr>
          <a:xfrm>
            <a:off x="7903407" y="2819791"/>
            <a:ext cx="944219" cy="944219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F71A3C-AA7C-0719-67D4-6F26F670EB13}"/>
              </a:ext>
            </a:extLst>
          </p:cNvPr>
          <p:cNvSpPr txBox="1"/>
          <p:nvPr/>
        </p:nvSpPr>
        <p:spPr>
          <a:xfrm>
            <a:off x="1981777" y="2859309"/>
            <a:ext cx="66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ource Sans Pro Black" panose="020B0604020202020204" pitchFamily="34" charset="0"/>
              </a:rPr>
              <a:t>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8C2892D-D60C-66D7-4A5D-8A084EF7FB36}"/>
              </a:ext>
            </a:extLst>
          </p:cNvPr>
          <p:cNvSpPr txBox="1"/>
          <p:nvPr/>
        </p:nvSpPr>
        <p:spPr>
          <a:xfrm>
            <a:off x="3552940" y="2865929"/>
            <a:ext cx="66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ource Sans Pro Black" panose="020B0604020202020204" pitchFamily="34" charset="0"/>
              </a:rPr>
              <a:t>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E80A57-36BD-401D-A04E-8BF1180D08D8}"/>
              </a:ext>
            </a:extLst>
          </p:cNvPr>
          <p:cNvSpPr txBox="1"/>
          <p:nvPr/>
        </p:nvSpPr>
        <p:spPr>
          <a:xfrm>
            <a:off x="5124103" y="2865929"/>
            <a:ext cx="66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ource Sans Pro Black" panose="020B0604020202020204" pitchFamily="34" charset="0"/>
              </a:rPr>
              <a:t>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2E45077-FF88-C495-56E6-9DEBFAD74773}"/>
              </a:ext>
            </a:extLst>
          </p:cNvPr>
          <p:cNvSpPr txBox="1"/>
          <p:nvPr/>
        </p:nvSpPr>
        <p:spPr>
          <a:xfrm>
            <a:off x="6677986" y="2303142"/>
            <a:ext cx="66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ource Sans Pro Black" panose="020B0604020202020204" pitchFamily="34" charset="0"/>
              </a:rPr>
              <a:t>I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C90C15-6F57-D94D-29F6-4F14DFDC4E15}"/>
              </a:ext>
            </a:extLst>
          </p:cNvPr>
          <p:cNvSpPr txBox="1"/>
          <p:nvPr/>
        </p:nvSpPr>
        <p:spPr>
          <a:xfrm>
            <a:off x="6595687" y="3448135"/>
            <a:ext cx="66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ource Sans Pro Black" panose="020B0604020202020204" pitchFamily="34" charset="0"/>
              </a:rPr>
              <a:t>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7B6266C-25CC-778F-265F-F214E1561FB9}"/>
              </a:ext>
            </a:extLst>
          </p:cNvPr>
          <p:cNvSpPr txBox="1"/>
          <p:nvPr/>
        </p:nvSpPr>
        <p:spPr>
          <a:xfrm>
            <a:off x="8102084" y="2828068"/>
            <a:ext cx="66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ource Sans Pro Black" panose="020B0604020202020204" pitchFamily="34" charset="0"/>
              </a:rPr>
              <a:t>R</a:t>
            </a:r>
          </a:p>
        </p:txBody>
      </p:sp>
      <p:sp>
        <p:nvSpPr>
          <p:cNvPr id="100" name="Thought Bubble: Cloud 99">
            <a:extLst>
              <a:ext uri="{FF2B5EF4-FFF2-40B4-BE49-F238E27FC236}">
                <a16:creationId xmlns:a16="http://schemas.microsoft.com/office/drawing/2014/main" id="{4FD1C1E1-A363-3442-D6BB-26F2A7EE9DBB}"/>
              </a:ext>
            </a:extLst>
          </p:cNvPr>
          <p:cNvSpPr/>
          <p:nvPr/>
        </p:nvSpPr>
        <p:spPr>
          <a:xfrm>
            <a:off x="7379803" y="1470655"/>
            <a:ext cx="3051313" cy="830997"/>
          </a:xfrm>
          <a:prstGeom prst="cloudCallout">
            <a:avLst>
              <a:gd name="adj1" fmla="val -48000"/>
              <a:gd name="adj2" fmla="val 7689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7788C38-2BA5-029C-6D87-7C6C7B86F027}"/>
              </a:ext>
            </a:extLst>
          </p:cNvPr>
          <p:cNvSpPr txBox="1"/>
          <p:nvPr/>
        </p:nvSpPr>
        <p:spPr>
          <a:xfrm>
            <a:off x="8287247" y="1538287"/>
            <a:ext cx="2143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nap ITC" panose="04040A07060A02020202" pitchFamily="82" charset="0"/>
              </a:rPr>
              <a:t>Data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2553691-B05D-76F4-5054-B6284C689DC8}"/>
              </a:ext>
            </a:extLst>
          </p:cNvPr>
          <p:cNvSpPr/>
          <p:nvPr/>
        </p:nvSpPr>
        <p:spPr>
          <a:xfrm>
            <a:off x="2716790" y="3191890"/>
            <a:ext cx="640080" cy="179073"/>
          </a:xfrm>
          <a:custGeom>
            <a:avLst/>
            <a:gdLst>
              <a:gd name="connsiteX0" fmla="*/ -194 w 448036"/>
              <a:gd name="connsiteY0" fmla="*/ 69510 h 179073"/>
              <a:gd name="connsiteX1" fmla="*/ 408358 w 448036"/>
              <a:gd name="connsiteY1" fmla="*/ 69510 h 179073"/>
              <a:gd name="connsiteX2" fmla="*/ 408358 w 448036"/>
              <a:gd name="connsiteY2" fmla="*/ 109303 h 179073"/>
              <a:gd name="connsiteX3" fmla="*/ -194 w 448036"/>
              <a:gd name="connsiteY3" fmla="*/ 109303 h 179073"/>
              <a:gd name="connsiteX4" fmla="*/ 299008 w 448036"/>
              <a:gd name="connsiteY4" fmla="*/ 2588 h 179073"/>
              <a:gd name="connsiteX5" fmla="*/ 447842 w 448036"/>
              <a:gd name="connsiteY5" fmla="*/ 89406 h 179073"/>
              <a:gd name="connsiteX6" fmla="*/ 299008 w 448036"/>
              <a:gd name="connsiteY6" fmla="*/ 176234 h 179073"/>
              <a:gd name="connsiteX7" fmla="*/ 271789 w 448036"/>
              <a:gd name="connsiteY7" fmla="*/ 169071 h 179073"/>
              <a:gd name="connsiteX8" fmla="*/ 278952 w 448036"/>
              <a:gd name="connsiteY8" fmla="*/ 141863 h 179073"/>
              <a:gd name="connsiteX9" fmla="*/ 398330 w 448036"/>
              <a:gd name="connsiteY9" fmla="*/ 72226 h 179073"/>
              <a:gd name="connsiteX10" fmla="*/ 398330 w 448036"/>
              <a:gd name="connsiteY10" fmla="*/ 106597 h 179073"/>
              <a:gd name="connsiteX11" fmla="*/ 278952 w 448036"/>
              <a:gd name="connsiteY11" fmla="*/ 36959 h 179073"/>
              <a:gd name="connsiteX12" fmla="*/ 271789 w 448036"/>
              <a:gd name="connsiteY12" fmla="*/ 9741 h 179073"/>
              <a:gd name="connsiteX13" fmla="*/ 299008 w 448036"/>
              <a:gd name="connsiteY13" fmla="*/ 2588 h 1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036" h="179073">
                <a:moveTo>
                  <a:pt x="-194" y="69510"/>
                </a:moveTo>
                <a:lnTo>
                  <a:pt x="408358" y="69510"/>
                </a:lnTo>
                <a:lnTo>
                  <a:pt x="408358" y="109303"/>
                </a:lnTo>
                <a:lnTo>
                  <a:pt x="-194" y="109303"/>
                </a:lnTo>
                <a:close/>
                <a:moveTo>
                  <a:pt x="299008" y="2588"/>
                </a:moveTo>
                <a:lnTo>
                  <a:pt x="447842" y="89406"/>
                </a:lnTo>
                <a:lnTo>
                  <a:pt x="299008" y="176234"/>
                </a:lnTo>
                <a:cubicBezTo>
                  <a:pt x="289517" y="181765"/>
                  <a:pt x="277331" y="178562"/>
                  <a:pt x="271789" y="169071"/>
                </a:cubicBezTo>
                <a:cubicBezTo>
                  <a:pt x="266258" y="159581"/>
                  <a:pt x="269461" y="147394"/>
                  <a:pt x="278952" y="141863"/>
                </a:cubicBezTo>
                <a:lnTo>
                  <a:pt x="398330" y="72226"/>
                </a:lnTo>
                <a:lnTo>
                  <a:pt x="398330" y="106597"/>
                </a:lnTo>
                <a:lnTo>
                  <a:pt x="278952" y="36959"/>
                </a:lnTo>
                <a:cubicBezTo>
                  <a:pt x="269461" y="31418"/>
                  <a:pt x="266258" y="19232"/>
                  <a:pt x="271789" y="9741"/>
                </a:cubicBezTo>
                <a:cubicBezTo>
                  <a:pt x="277331" y="250"/>
                  <a:pt x="289517" y="-2953"/>
                  <a:pt x="299008" y="2588"/>
                </a:cubicBezTo>
                <a:close/>
              </a:path>
            </a:pathLst>
          </a:custGeom>
          <a:solidFill>
            <a:srgbClr val="C00000"/>
          </a:solidFill>
          <a:ln w="9936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59937DF-7618-1264-53C0-D5A3709940D0}"/>
              </a:ext>
            </a:extLst>
          </p:cNvPr>
          <p:cNvSpPr/>
          <p:nvPr/>
        </p:nvSpPr>
        <p:spPr>
          <a:xfrm>
            <a:off x="4270571" y="3196069"/>
            <a:ext cx="640080" cy="179073"/>
          </a:xfrm>
          <a:custGeom>
            <a:avLst/>
            <a:gdLst>
              <a:gd name="connsiteX0" fmla="*/ -194 w 448036"/>
              <a:gd name="connsiteY0" fmla="*/ 69510 h 179073"/>
              <a:gd name="connsiteX1" fmla="*/ 408358 w 448036"/>
              <a:gd name="connsiteY1" fmla="*/ 69510 h 179073"/>
              <a:gd name="connsiteX2" fmla="*/ 408358 w 448036"/>
              <a:gd name="connsiteY2" fmla="*/ 109303 h 179073"/>
              <a:gd name="connsiteX3" fmla="*/ -194 w 448036"/>
              <a:gd name="connsiteY3" fmla="*/ 109303 h 179073"/>
              <a:gd name="connsiteX4" fmla="*/ 299008 w 448036"/>
              <a:gd name="connsiteY4" fmla="*/ 2588 h 179073"/>
              <a:gd name="connsiteX5" fmla="*/ 447842 w 448036"/>
              <a:gd name="connsiteY5" fmla="*/ 89406 h 179073"/>
              <a:gd name="connsiteX6" fmla="*/ 299008 w 448036"/>
              <a:gd name="connsiteY6" fmla="*/ 176234 h 179073"/>
              <a:gd name="connsiteX7" fmla="*/ 271789 w 448036"/>
              <a:gd name="connsiteY7" fmla="*/ 169071 h 179073"/>
              <a:gd name="connsiteX8" fmla="*/ 278952 w 448036"/>
              <a:gd name="connsiteY8" fmla="*/ 141863 h 179073"/>
              <a:gd name="connsiteX9" fmla="*/ 398330 w 448036"/>
              <a:gd name="connsiteY9" fmla="*/ 72226 h 179073"/>
              <a:gd name="connsiteX10" fmla="*/ 398330 w 448036"/>
              <a:gd name="connsiteY10" fmla="*/ 106597 h 179073"/>
              <a:gd name="connsiteX11" fmla="*/ 278952 w 448036"/>
              <a:gd name="connsiteY11" fmla="*/ 36959 h 179073"/>
              <a:gd name="connsiteX12" fmla="*/ 271789 w 448036"/>
              <a:gd name="connsiteY12" fmla="*/ 9741 h 179073"/>
              <a:gd name="connsiteX13" fmla="*/ 299008 w 448036"/>
              <a:gd name="connsiteY13" fmla="*/ 2588 h 1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036" h="179073">
                <a:moveTo>
                  <a:pt x="-194" y="69510"/>
                </a:moveTo>
                <a:lnTo>
                  <a:pt x="408358" y="69510"/>
                </a:lnTo>
                <a:lnTo>
                  <a:pt x="408358" y="109303"/>
                </a:lnTo>
                <a:lnTo>
                  <a:pt x="-194" y="109303"/>
                </a:lnTo>
                <a:close/>
                <a:moveTo>
                  <a:pt x="299008" y="2588"/>
                </a:moveTo>
                <a:lnTo>
                  <a:pt x="447842" y="89406"/>
                </a:lnTo>
                <a:lnTo>
                  <a:pt x="299008" y="176234"/>
                </a:lnTo>
                <a:cubicBezTo>
                  <a:pt x="289517" y="181765"/>
                  <a:pt x="277331" y="178562"/>
                  <a:pt x="271789" y="169071"/>
                </a:cubicBezTo>
                <a:cubicBezTo>
                  <a:pt x="266258" y="159581"/>
                  <a:pt x="269461" y="147394"/>
                  <a:pt x="278952" y="141863"/>
                </a:cubicBezTo>
                <a:lnTo>
                  <a:pt x="398330" y="72226"/>
                </a:lnTo>
                <a:lnTo>
                  <a:pt x="398330" y="106597"/>
                </a:lnTo>
                <a:lnTo>
                  <a:pt x="278952" y="36959"/>
                </a:lnTo>
                <a:cubicBezTo>
                  <a:pt x="269461" y="31418"/>
                  <a:pt x="266258" y="19232"/>
                  <a:pt x="271789" y="9741"/>
                </a:cubicBezTo>
                <a:cubicBezTo>
                  <a:pt x="277331" y="250"/>
                  <a:pt x="289517" y="-2953"/>
                  <a:pt x="299008" y="2588"/>
                </a:cubicBezTo>
                <a:close/>
              </a:path>
            </a:pathLst>
          </a:custGeom>
          <a:solidFill>
            <a:srgbClr val="00000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596507B-CB41-B625-806E-A5A55F6D8131}"/>
              </a:ext>
            </a:extLst>
          </p:cNvPr>
          <p:cNvSpPr/>
          <p:nvPr/>
        </p:nvSpPr>
        <p:spPr>
          <a:xfrm rot="19361874">
            <a:off x="5777370" y="3015866"/>
            <a:ext cx="640080" cy="182880"/>
          </a:xfrm>
          <a:custGeom>
            <a:avLst/>
            <a:gdLst>
              <a:gd name="connsiteX0" fmla="*/ -194 w 448036"/>
              <a:gd name="connsiteY0" fmla="*/ 69510 h 179073"/>
              <a:gd name="connsiteX1" fmla="*/ 408358 w 448036"/>
              <a:gd name="connsiteY1" fmla="*/ 69510 h 179073"/>
              <a:gd name="connsiteX2" fmla="*/ 408358 w 448036"/>
              <a:gd name="connsiteY2" fmla="*/ 109303 h 179073"/>
              <a:gd name="connsiteX3" fmla="*/ -194 w 448036"/>
              <a:gd name="connsiteY3" fmla="*/ 109303 h 179073"/>
              <a:gd name="connsiteX4" fmla="*/ 299008 w 448036"/>
              <a:gd name="connsiteY4" fmla="*/ 2588 h 179073"/>
              <a:gd name="connsiteX5" fmla="*/ 447842 w 448036"/>
              <a:gd name="connsiteY5" fmla="*/ 89406 h 179073"/>
              <a:gd name="connsiteX6" fmla="*/ 299008 w 448036"/>
              <a:gd name="connsiteY6" fmla="*/ 176234 h 179073"/>
              <a:gd name="connsiteX7" fmla="*/ 271789 w 448036"/>
              <a:gd name="connsiteY7" fmla="*/ 169071 h 179073"/>
              <a:gd name="connsiteX8" fmla="*/ 278952 w 448036"/>
              <a:gd name="connsiteY8" fmla="*/ 141863 h 179073"/>
              <a:gd name="connsiteX9" fmla="*/ 398330 w 448036"/>
              <a:gd name="connsiteY9" fmla="*/ 72226 h 179073"/>
              <a:gd name="connsiteX10" fmla="*/ 398330 w 448036"/>
              <a:gd name="connsiteY10" fmla="*/ 106597 h 179073"/>
              <a:gd name="connsiteX11" fmla="*/ 278952 w 448036"/>
              <a:gd name="connsiteY11" fmla="*/ 36959 h 179073"/>
              <a:gd name="connsiteX12" fmla="*/ 271789 w 448036"/>
              <a:gd name="connsiteY12" fmla="*/ 9741 h 179073"/>
              <a:gd name="connsiteX13" fmla="*/ 299008 w 448036"/>
              <a:gd name="connsiteY13" fmla="*/ 2588 h 1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036" h="179073">
                <a:moveTo>
                  <a:pt x="-194" y="69510"/>
                </a:moveTo>
                <a:lnTo>
                  <a:pt x="408358" y="69510"/>
                </a:lnTo>
                <a:lnTo>
                  <a:pt x="408358" y="109303"/>
                </a:lnTo>
                <a:lnTo>
                  <a:pt x="-194" y="109303"/>
                </a:lnTo>
                <a:close/>
                <a:moveTo>
                  <a:pt x="299008" y="2588"/>
                </a:moveTo>
                <a:lnTo>
                  <a:pt x="447842" y="89406"/>
                </a:lnTo>
                <a:lnTo>
                  <a:pt x="299008" y="176234"/>
                </a:lnTo>
                <a:cubicBezTo>
                  <a:pt x="289517" y="181765"/>
                  <a:pt x="277331" y="178562"/>
                  <a:pt x="271789" y="169071"/>
                </a:cubicBezTo>
                <a:cubicBezTo>
                  <a:pt x="266258" y="159581"/>
                  <a:pt x="269461" y="147394"/>
                  <a:pt x="278952" y="141863"/>
                </a:cubicBezTo>
                <a:lnTo>
                  <a:pt x="398330" y="72226"/>
                </a:lnTo>
                <a:lnTo>
                  <a:pt x="398330" y="106597"/>
                </a:lnTo>
                <a:lnTo>
                  <a:pt x="278952" y="36959"/>
                </a:lnTo>
                <a:cubicBezTo>
                  <a:pt x="269461" y="31418"/>
                  <a:pt x="266258" y="19232"/>
                  <a:pt x="271789" y="9741"/>
                </a:cubicBezTo>
                <a:cubicBezTo>
                  <a:pt x="277331" y="250"/>
                  <a:pt x="289517" y="-2953"/>
                  <a:pt x="299008" y="2588"/>
                </a:cubicBezTo>
                <a:close/>
              </a:path>
            </a:pathLst>
          </a:custGeom>
          <a:solidFill>
            <a:srgbClr val="00000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BF8DE11-7627-6A10-F497-A7D1DF1A0908}"/>
              </a:ext>
            </a:extLst>
          </p:cNvPr>
          <p:cNvSpPr/>
          <p:nvPr/>
        </p:nvSpPr>
        <p:spPr>
          <a:xfrm rot="2238126" flipV="1">
            <a:off x="5769645" y="3432183"/>
            <a:ext cx="640080" cy="179073"/>
          </a:xfrm>
          <a:custGeom>
            <a:avLst/>
            <a:gdLst>
              <a:gd name="connsiteX0" fmla="*/ -194 w 448036"/>
              <a:gd name="connsiteY0" fmla="*/ 69510 h 179073"/>
              <a:gd name="connsiteX1" fmla="*/ 408358 w 448036"/>
              <a:gd name="connsiteY1" fmla="*/ 69510 h 179073"/>
              <a:gd name="connsiteX2" fmla="*/ 408358 w 448036"/>
              <a:gd name="connsiteY2" fmla="*/ 109303 h 179073"/>
              <a:gd name="connsiteX3" fmla="*/ -194 w 448036"/>
              <a:gd name="connsiteY3" fmla="*/ 109303 h 179073"/>
              <a:gd name="connsiteX4" fmla="*/ 299008 w 448036"/>
              <a:gd name="connsiteY4" fmla="*/ 2588 h 179073"/>
              <a:gd name="connsiteX5" fmla="*/ 447842 w 448036"/>
              <a:gd name="connsiteY5" fmla="*/ 89406 h 179073"/>
              <a:gd name="connsiteX6" fmla="*/ 299008 w 448036"/>
              <a:gd name="connsiteY6" fmla="*/ 176234 h 179073"/>
              <a:gd name="connsiteX7" fmla="*/ 271789 w 448036"/>
              <a:gd name="connsiteY7" fmla="*/ 169071 h 179073"/>
              <a:gd name="connsiteX8" fmla="*/ 278952 w 448036"/>
              <a:gd name="connsiteY8" fmla="*/ 141863 h 179073"/>
              <a:gd name="connsiteX9" fmla="*/ 398330 w 448036"/>
              <a:gd name="connsiteY9" fmla="*/ 72226 h 179073"/>
              <a:gd name="connsiteX10" fmla="*/ 398330 w 448036"/>
              <a:gd name="connsiteY10" fmla="*/ 106597 h 179073"/>
              <a:gd name="connsiteX11" fmla="*/ 278952 w 448036"/>
              <a:gd name="connsiteY11" fmla="*/ 36959 h 179073"/>
              <a:gd name="connsiteX12" fmla="*/ 271789 w 448036"/>
              <a:gd name="connsiteY12" fmla="*/ 9741 h 179073"/>
              <a:gd name="connsiteX13" fmla="*/ 299008 w 448036"/>
              <a:gd name="connsiteY13" fmla="*/ 2588 h 1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036" h="179073">
                <a:moveTo>
                  <a:pt x="-194" y="69510"/>
                </a:moveTo>
                <a:lnTo>
                  <a:pt x="408358" y="69510"/>
                </a:lnTo>
                <a:lnTo>
                  <a:pt x="408358" y="109303"/>
                </a:lnTo>
                <a:lnTo>
                  <a:pt x="-194" y="109303"/>
                </a:lnTo>
                <a:close/>
                <a:moveTo>
                  <a:pt x="299008" y="2588"/>
                </a:moveTo>
                <a:lnTo>
                  <a:pt x="447842" y="89406"/>
                </a:lnTo>
                <a:lnTo>
                  <a:pt x="299008" y="176234"/>
                </a:lnTo>
                <a:cubicBezTo>
                  <a:pt x="289517" y="181765"/>
                  <a:pt x="277331" y="178562"/>
                  <a:pt x="271789" y="169071"/>
                </a:cubicBezTo>
                <a:cubicBezTo>
                  <a:pt x="266258" y="159581"/>
                  <a:pt x="269461" y="147394"/>
                  <a:pt x="278952" y="141863"/>
                </a:cubicBezTo>
                <a:lnTo>
                  <a:pt x="398330" y="72226"/>
                </a:lnTo>
                <a:lnTo>
                  <a:pt x="398330" y="106597"/>
                </a:lnTo>
                <a:lnTo>
                  <a:pt x="278952" y="36959"/>
                </a:lnTo>
                <a:cubicBezTo>
                  <a:pt x="269461" y="31418"/>
                  <a:pt x="266258" y="19232"/>
                  <a:pt x="271789" y="9741"/>
                </a:cubicBezTo>
                <a:cubicBezTo>
                  <a:pt x="277331" y="250"/>
                  <a:pt x="289517" y="-2953"/>
                  <a:pt x="299008" y="2588"/>
                </a:cubicBezTo>
                <a:close/>
              </a:path>
            </a:pathLst>
          </a:custGeom>
          <a:solidFill>
            <a:srgbClr val="00000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AC3F5F-A5EF-6C9C-C1B3-7B49A2F91876}"/>
              </a:ext>
            </a:extLst>
          </p:cNvPr>
          <p:cNvSpPr/>
          <p:nvPr/>
        </p:nvSpPr>
        <p:spPr>
          <a:xfrm rot="19361874">
            <a:off x="7272101" y="3432183"/>
            <a:ext cx="640080" cy="179073"/>
          </a:xfrm>
          <a:custGeom>
            <a:avLst/>
            <a:gdLst>
              <a:gd name="connsiteX0" fmla="*/ -194 w 448036"/>
              <a:gd name="connsiteY0" fmla="*/ 69510 h 179073"/>
              <a:gd name="connsiteX1" fmla="*/ 408358 w 448036"/>
              <a:gd name="connsiteY1" fmla="*/ 69510 h 179073"/>
              <a:gd name="connsiteX2" fmla="*/ 408358 w 448036"/>
              <a:gd name="connsiteY2" fmla="*/ 109303 h 179073"/>
              <a:gd name="connsiteX3" fmla="*/ -194 w 448036"/>
              <a:gd name="connsiteY3" fmla="*/ 109303 h 179073"/>
              <a:gd name="connsiteX4" fmla="*/ 299008 w 448036"/>
              <a:gd name="connsiteY4" fmla="*/ 2588 h 179073"/>
              <a:gd name="connsiteX5" fmla="*/ 447842 w 448036"/>
              <a:gd name="connsiteY5" fmla="*/ 89406 h 179073"/>
              <a:gd name="connsiteX6" fmla="*/ 299008 w 448036"/>
              <a:gd name="connsiteY6" fmla="*/ 176234 h 179073"/>
              <a:gd name="connsiteX7" fmla="*/ 271789 w 448036"/>
              <a:gd name="connsiteY7" fmla="*/ 169071 h 179073"/>
              <a:gd name="connsiteX8" fmla="*/ 278952 w 448036"/>
              <a:gd name="connsiteY8" fmla="*/ 141863 h 179073"/>
              <a:gd name="connsiteX9" fmla="*/ 398330 w 448036"/>
              <a:gd name="connsiteY9" fmla="*/ 72226 h 179073"/>
              <a:gd name="connsiteX10" fmla="*/ 398330 w 448036"/>
              <a:gd name="connsiteY10" fmla="*/ 106597 h 179073"/>
              <a:gd name="connsiteX11" fmla="*/ 278952 w 448036"/>
              <a:gd name="connsiteY11" fmla="*/ 36959 h 179073"/>
              <a:gd name="connsiteX12" fmla="*/ 271789 w 448036"/>
              <a:gd name="connsiteY12" fmla="*/ 9741 h 179073"/>
              <a:gd name="connsiteX13" fmla="*/ 299008 w 448036"/>
              <a:gd name="connsiteY13" fmla="*/ 2588 h 1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036" h="179073">
                <a:moveTo>
                  <a:pt x="-194" y="69510"/>
                </a:moveTo>
                <a:lnTo>
                  <a:pt x="408358" y="69510"/>
                </a:lnTo>
                <a:lnTo>
                  <a:pt x="408358" y="109303"/>
                </a:lnTo>
                <a:lnTo>
                  <a:pt x="-194" y="109303"/>
                </a:lnTo>
                <a:close/>
                <a:moveTo>
                  <a:pt x="299008" y="2588"/>
                </a:moveTo>
                <a:lnTo>
                  <a:pt x="447842" y="89406"/>
                </a:lnTo>
                <a:lnTo>
                  <a:pt x="299008" y="176234"/>
                </a:lnTo>
                <a:cubicBezTo>
                  <a:pt x="289517" y="181765"/>
                  <a:pt x="277331" y="178562"/>
                  <a:pt x="271789" y="169071"/>
                </a:cubicBezTo>
                <a:cubicBezTo>
                  <a:pt x="266258" y="159581"/>
                  <a:pt x="269461" y="147394"/>
                  <a:pt x="278952" y="141863"/>
                </a:cubicBezTo>
                <a:lnTo>
                  <a:pt x="398330" y="72226"/>
                </a:lnTo>
                <a:lnTo>
                  <a:pt x="398330" y="106597"/>
                </a:lnTo>
                <a:lnTo>
                  <a:pt x="278952" y="36959"/>
                </a:lnTo>
                <a:cubicBezTo>
                  <a:pt x="269461" y="31418"/>
                  <a:pt x="266258" y="19232"/>
                  <a:pt x="271789" y="9741"/>
                </a:cubicBezTo>
                <a:cubicBezTo>
                  <a:pt x="277331" y="250"/>
                  <a:pt x="289517" y="-2953"/>
                  <a:pt x="299008" y="2588"/>
                </a:cubicBezTo>
                <a:close/>
              </a:path>
            </a:pathLst>
          </a:custGeom>
          <a:solidFill>
            <a:srgbClr val="00000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2A4EDC-A6DB-FEDB-2E48-2D5F1A31AC4F}"/>
              </a:ext>
            </a:extLst>
          </p:cNvPr>
          <p:cNvSpPr/>
          <p:nvPr/>
        </p:nvSpPr>
        <p:spPr>
          <a:xfrm rot="2238126" flipV="1">
            <a:off x="7267144" y="3003878"/>
            <a:ext cx="640080" cy="179073"/>
          </a:xfrm>
          <a:custGeom>
            <a:avLst/>
            <a:gdLst>
              <a:gd name="connsiteX0" fmla="*/ -194 w 448036"/>
              <a:gd name="connsiteY0" fmla="*/ 69510 h 179073"/>
              <a:gd name="connsiteX1" fmla="*/ 408358 w 448036"/>
              <a:gd name="connsiteY1" fmla="*/ 69510 h 179073"/>
              <a:gd name="connsiteX2" fmla="*/ 408358 w 448036"/>
              <a:gd name="connsiteY2" fmla="*/ 109303 h 179073"/>
              <a:gd name="connsiteX3" fmla="*/ -194 w 448036"/>
              <a:gd name="connsiteY3" fmla="*/ 109303 h 179073"/>
              <a:gd name="connsiteX4" fmla="*/ 299008 w 448036"/>
              <a:gd name="connsiteY4" fmla="*/ 2588 h 179073"/>
              <a:gd name="connsiteX5" fmla="*/ 447842 w 448036"/>
              <a:gd name="connsiteY5" fmla="*/ 89406 h 179073"/>
              <a:gd name="connsiteX6" fmla="*/ 299008 w 448036"/>
              <a:gd name="connsiteY6" fmla="*/ 176234 h 179073"/>
              <a:gd name="connsiteX7" fmla="*/ 271789 w 448036"/>
              <a:gd name="connsiteY7" fmla="*/ 169071 h 179073"/>
              <a:gd name="connsiteX8" fmla="*/ 278952 w 448036"/>
              <a:gd name="connsiteY8" fmla="*/ 141863 h 179073"/>
              <a:gd name="connsiteX9" fmla="*/ 398330 w 448036"/>
              <a:gd name="connsiteY9" fmla="*/ 72226 h 179073"/>
              <a:gd name="connsiteX10" fmla="*/ 398330 w 448036"/>
              <a:gd name="connsiteY10" fmla="*/ 106597 h 179073"/>
              <a:gd name="connsiteX11" fmla="*/ 278952 w 448036"/>
              <a:gd name="connsiteY11" fmla="*/ 36959 h 179073"/>
              <a:gd name="connsiteX12" fmla="*/ 271789 w 448036"/>
              <a:gd name="connsiteY12" fmla="*/ 9741 h 179073"/>
              <a:gd name="connsiteX13" fmla="*/ 299008 w 448036"/>
              <a:gd name="connsiteY13" fmla="*/ 2588 h 1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036" h="179073">
                <a:moveTo>
                  <a:pt x="-194" y="69510"/>
                </a:moveTo>
                <a:lnTo>
                  <a:pt x="408358" y="69510"/>
                </a:lnTo>
                <a:lnTo>
                  <a:pt x="408358" y="109303"/>
                </a:lnTo>
                <a:lnTo>
                  <a:pt x="-194" y="109303"/>
                </a:lnTo>
                <a:close/>
                <a:moveTo>
                  <a:pt x="299008" y="2588"/>
                </a:moveTo>
                <a:lnTo>
                  <a:pt x="447842" y="89406"/>
                </a:lnTo>
                <a:lnTo>
                  <a:pt x="299008" y="176234"/>
                </a:lnTo>
                <a:cubicBezTo>
                  <a:pt x="289517" y="181765"/>
                  <a:pt x="277331" y="178562"/>
                  <a:pt x="271789" y="169071"/>
                </a:cubicBezTo>
                <a:cubicBezTo>
                  <a:pt x="266258" y="159581"/>
                  <a:pt x="269461" y="147394"/>
                  <a:pt x="278952" y="141863"/>
                </a:cubicBezTo>
                <a:lnTo>
                  <a:pt x="398330" y="72226"/>
                </a:lnTo>
                <a:lnTo>
                  <a:pt x="398330" y="106597"/>
                </a:lnTo>
                <a:lnTo>
                  <a:pt x="278952" y="36959"/>
                </a:lnTo>
                <a:cubicBezTo>
                  <a:pt x="269461" y="31418"/>
                  <a:pt x="266258" y="19232"/>
                  <a:pt x="271789" y="9741"/>
                </a:cubicBezTo>
                <a:cubicBezTo>
                  <a:pt x="277331" y="250"/>
                  <a:pt x="289517" y="-2953"/>
                  <a:pt x="299008" y="2588"/>
                </a:cubicBezTo>
                <a:close/>
              </a:path>
            </a:pathLst>
          </a:custGeom>
          <a:solidFill>
            <a:srgbClr val="000000"/>
          </a:solidFill>
          <a:ln w="99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41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A676C3-DF9E-4967-A6A0-EA829C8B6DC8}"/>
              </a:ext>
            </a:extLst>
          </p:cNvPr>
          <p:cNvSpPr txBox="1">
            <a:spLocks/>
          </p:cNvSpPr>
          <p:nvPr/>
        </p:nvSpPr>
        <p:spPr>
          <a:xfrm>
            <a:off x="429844" y="145865"/>
            <a:ext cx="10606456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Model fitting or parameter estimation: ABC SMC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3413A-E8DC-415E-9834-78BE6784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06" y="1980479"/>
            <a:ext cx="5852160" cy="3922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54F01F-01D8-4F4C-AD02-4B8EC81B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501" y="1980478"/>
            <a:ext cx="5852160" cy="19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76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379044" y="81747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Statistical vs. mechanistic models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EBC4D-3CA5-4E09-8C03-6ED8160941E1}"/>
              </a:ext>
            </a:extLst>
          </p:cNvPr>
          <p:cNvSpPr txBox="1"/>
          <p:nvPr/>
        </p:nvSpPr>
        <p:spPr>
          <a:xfrm>
            <a:off x="646418" y="1121392"/>
            <a:ext cx="5445370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0070C0"/>
                </a:solidFill>
                <a:latin typeface="Yanone Kaffeesatz" pitchFamily="2" charset="0"/>
              </a:rPr>
              <a:t>Statistical models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Fitting a line or curve to data and extrapolating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Usually don’t account for how transmission       occurs--not well suited for long-term                   predictions about epidemiologic dynamics or     for inference about intervention efficacy.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9D37D498-E82B-4A5B-BEE3-200421CA1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39" y="3729964"/>
            <a:ext cx="3421904" cy="28083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329EC3-95E6-4B46-89FB-4C181454450D}"/>
              </a:ext>
            </a:extLst>
          </p:cNvPr>
          <p:cNvSpPr txBox="1"/>
          <p:nvPr/>
        </p:nvSpPr>
        <p:spPr>
          <a:xfrm>
            <a:off x="2599162" y="6515948"/>
            <a:ext cx="2304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Du et al.</a:t>
            </a:r>
            <a:r>
              <a:rPr lang="en-US" sz="12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  <a:r>
              <a:rPr lang="en-US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200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</a:t>
            </a:r>
            <a:r>
              <a:rPr lang="en-US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Infect Dis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D9FD3D-1FD6-4B13-9237-99C5330CF69A}"/>
              </a:ext>
            </a:extLst>
          </p:cNvPr>
          <p:cNvSpPr txBox="1"/>
          <p:nvPr/>
        </p:nvSpPr>
        <p:spPr>
          <a:xfrm>
            <a:off x="1723503" y="3552776"/>
            <a:ext cx="3739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Serial Interval of COVID-19 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1D45300-AC6C-4491-84F4-AFA7B47DA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37" y="2034218"/>
            <a:ext cx="5091081" cy="38373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29A3D0-8E98-4902-8121-945C0818DAEA}"/>
              </a:ext>
            </a:extLst>
          </p:cNvPr>
          <p:cNvSpPr txBox="1"/>
          <p:nvPr/>
        </p:nvSpPr>
        <p:spPr>
          <a:xfrm>
            <a:off x="8951628" y="6024557"/>
            <a:ext cx="273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Nishiura et al. IJID 93 (2020) 284–286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07E693-0CB7-4B30-98DB-FD4E73AABDF1}"/>
              </a:ext>
            </a:extLst>
          </p:cNvPr>
          <p:cNvSpPr/>
          <p:nvPr/>
        </p:nvSpPr>
        <p:spPr>
          <a:xfrm>
            <a:off x="8688642" y="1958872"/>
            <a:ext cx="2942376" cy="298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DEEB3C-1F4A-444F-A158-78BE5E658CAD}"/>
              </a:ext>
            </a:extLst>
          </p:cNvPr>
          <p:cNvSpPr/>
          <p:nvPr/>
        </p:nvSpPr>
        <p:spPr>
          <a:xfrm>
            <a:off x="6520192" y="3324883"/>
            <a:ext cx="448056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356F2-B64F-4FCC-AD54-49AE8D70B834}"/>
              </a:ext>
            </a:extLst>
          </p:cNvPr>
          <p:cNvSpPr/>
          <p:nvPr/>
        </p:nvSpPr>
        <p:spPr>
          <a:xfrm>
            <a:off x="6547351" y="4604732"/>
            <a:ext cx="448056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5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CDE-8CF3-48BC-A1CE-602CA8C1DDD5}"/>
              </a:ext>
            </a:extLst>
          </p:cNvPr>
          <p:cNvSpPr txBox="1">
            <a:spLocks/>
          </p:cNvSpPr>
          <p:nvPr/>
        </p:nvSpPr>
        <p:spPr>
          <a:xfrm>
            <a:off x="379044" y="81747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Statistical vs. mechanistic models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FAF564-E874-4144-9339-9C51DD13C98F}"/>
              </a:ext>
            </a:extLst>
          </p:cNvPr>
          <p:cNvSpPr txBox="1"/>
          <p:nvPr/>
        </p:nvSpPr>
        <p:spPr>
          <a:xfrm>
            <a:off x="379044" y="1292760"/>
            <a:ext cx="5716956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800" dirty="0">
                <a:solidFill>
                  <a:srgbClr val="0070C0"/>
                </a:solidFill>
                <a:latin typeface="Yanone Kaffeesatz" pitchFamily="2" charset="0"/>
              </a:rPr>
              <a:t>Mechanistic models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Epidemiologic, transmission, dynamic, mathematical, or compartmental models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Susceptible–Exposed–Infectious–Recovered (SEIR)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Forecast or simulate transmission scenarios (with or without intervention programs)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Include mechanisms to mimic the way SARS-CoV-2 spreads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E729FDE-8348-4C9B-848A-DDEE37D21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21"/>
          <a:stretch/>
        </p:blipFill>
        <p:spPr>
          <a:xfrm>
            <a:off x="6401599" y="1377644"/>
            <a:ext cx="5567553" cy="32694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17DB3AA-C74D-4B0C-A940-C0D95BF0413B}"/>
              </a:ext>
            </a:extLst>
          </p:cNvPr>
          <p:cNvSpPr/>
          <p:nvPr/>
        </p:nvSpPr>
        <p:spPr>
          <a:xfrm>
            <a:off x="9956416" y="6033863"/>
            <a:ext cx="1692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Hao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et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 (2020) Nature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610497-0F37-45E3-8280-C0B780C82F3D}"/>
              </a:ext>
            </a:extLst>
          </p:cNvPr>
          <p:cNvSpPr/>
          <p:nvPr/>
        </p:nvSpPr>
        <p:spPr>
          <a:xfrm>
            <a:off x="6329172" y="1413856"/>
            <a:ext cx="358007" cy="211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C7123-F082-48BF-B053-E822BA024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926" y="4041146"/>
            <a:ext cx="3464086" cy="26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1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7642-C9CE-0583-4863-EB8BC3201DEF}"/>
              </a:ext>
            </a:extLst>
          </p:cNvPr>
          <p:cNvSpPr txBox="1">
            <a:spLocks/>
          </p:cNvSpPr>
          <p:nvPr/>
        </p:nvSpPr>
        <p:spPr>
          <a:xfrm>
            <a:off x="379045" y="12941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Modeling: SEPIAR model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</p:spTree>
    <p:extLst>
      <p:ext uri="{BB962C8B-B14F-4D97-AF65-F5344CB8AC3E}">
        <p14:creationId xmlns:p14="http://schemas.microsoft.com/office/powerpoint/2010/main" val="2302806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E84066C-8650-8647-D91E-E6642721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10" y="1543170"/>
            <a:ext cx="6217933" cy="4937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E360E3-2249-7B2E-DD05-882B4B7CE594}"/>
              </a:ext>
            </a:extLst>
          </p:cNvPr>
          <p:cNvSpPr txBox="1">
            <a:spLocks/>
          </p:cNvSpPr>
          <p:nvPr/>
        </p:nvSpPr>
        <p:spPr>
          <a:xfrm>
            <a:off x="1042432" y="159313"/>
            <a:ext cx="10167937" cy="983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4950A"/>
                </a:solidFill>
                <a:latin typeface="Yanone Kaffeesatz"/>
              </a:rPr>
              <a:t>SEPIAR modeling: symptomatic cases</a:t>
            </a:r>
            <a:endParaRPr lang="en-US" dirty="0">
              <a:solidFill>
                <a:srgbClr val="F4950A"/>
              </a:solidFill>
              <a:latin typeface="Yanone Kaffeesatz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6FC47-D159-A988-8C4A-53C85411E794}"/>
              </a:ext>
            </a:extLst>
          </p:cNvPr>
          <p:cNvSpPr txBox="1"/>
          <p:nvPr/>
        </p:nvSpPr>
        <p:spPr>
          <a:xfrm>
            <a:off x="564780" y="1482894"/>
            <a:ext cx="4506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Roboto" panose="02000000000000000000" pitchFamily="2" charset="0"/>
              </a:rPr>
              <a:t>Computer codes are on GitHub: </a:t>
            </a:r>
            <a:r>
              <a:rPr lang="en-US" altLang="ko-KR" sz="2000" dirty="0">
                <a:solidFill>
                  <a:srgbClr val="000000"/>
                </a:solidFill>
                <a:latin typeface="Roboto" panose="02000000000000000000" pitchFamily="2" charset="0"/>
                <a:hlinkClick r:id="rId3"/>
              </a:rPr>
              <a:t>https://github.com/kimfinale/COVID-19_NorthKorea</a:t>
            </a:r>
            <a:endParaRPr lang="en-US" altLang="ko-KR" sz="20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280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7F391ED-3B6C-7B4B-82F3-301D6386CAB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3680EE573554D94035A4421814AE7" ma:contentTypeVersion="10" ma:contentTypeDescription="Create a new document." ma:contentTypeScope="" ma:versionID="1cff5b316e006d005f94c443b3551132">
  <xsd:schema xmlns:xsd="http://www.w3.org/2001/XMLSchema" xmlns:xs="http://www.w3.org/2001/XMLSchema" xmlns:p="http://schemas.microsoft.com/office/2006/metadata/properties" xmlns:ns3="00f5eb7a-3f09-4ccb-9a17-2c4fa8202c3e" targetNamespace="http://schemas.microsoft.com/office/2006/metadata/properties" ma:root="true" ma:fieldsID="ebba067a4eb3f771bcced02832b8b12e" ns3:_="">
    <xsd:import namespace="00f5eb7a-3f09-4ccb-9a17-2c4fa8202c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f5eb7a-3f09-4ccb-9a17-2c4fa8202c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98B44B-6859-469B-9AFC-B171D78339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9ED036-AB73-4552-B1AA-7BDCA7B3A9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f5eb7a-3f09-4ccb-9a17-2c4fa8202c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A657A0-AAAF-4876-AC27-1A77D7F1757D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00f5eb7a-3f09-4ccb-9a17-2c4fa8202c3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11796</TotalTime>
  <Words>3761</Words>
  <Application>Microsoft Office PowerPoint</Application>
  <PresentationFormat>Widescreen</PresentationFormat>
  <Paragraphs>494</Paragraphs>
  <Slides>72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93" baseType="lpstr">
      <vt:lpstr>CambriaMath</vt:lpstr>
      <vt:lpstr>CMMI10</vt:lpstr>
      <vt:lpstr>CMR10</vt:lpstr>
      <vt:lpstr>CMSY10</vt:lpstr>
      <vt:lpstr>돋움</vt:lpstr>
      <vt:lpstr>TimesNewRomanPSMT</vt:lpstr>
      <vt:lpstr>Arial</vt:lpstr>
      <vt:lpstr>Calibri</vt:lpstr>
      <vt:lpstr>Calibri Light</vt:lpstr>
      <vt:lpstr>Cambria Math</vt:lpstr>
      <vt:lpstr>Courier New</vt:lpstr>
      <vt:lpstr>Gill Sans MT</vt:lpstr>
      <vt:lpstr>Open Sans Condensed</vt:lpstr>
      <vt:lpstr>Roboto</vt:lpstr>
      <vt:lpstr>Snap ITC</vt:lpstr>
      <vt:lpstr>Source Sans Pro Black</vt:lpstr>
      <vt:lpstr>Times New Roman</vt:lpstr>
      <vt:lpstr>Wingdings</vt:lpstr>
      <vt:lpstr>Yanone Kaffeesatz</vt:lpstr>
      <vt:lpstr>Office Theme</vt:lpstr>
      <vt:lpstr>Custom Design</vt:lpstr>
      <vt:lpstr>북한 코로나 19 모델링: Stochastic SEPIAR Modeling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PowerPoint Presentation</vt:lpstr>
      <vt:lpstr>PowerPoint Presentation</vt:lpstr>
      <vt:lpstr>Acknowledgement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Estimating daily reproduction number (Rt) of COVID-19 in Korea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the COVID-19 epidemic: concepts and the toolbox</dc:title>
  <dc:creator>Jong-Hoon Kim</dc:creator>
  <cp:lastModifiedBy>Jong-Hoon Kim</cp:lastModifiedBy>
  <cp:revision>225</cp:revision>
  <dcterms:created xsi:type="dcterms:W3CDTF">2020-07-30T06:46:57Z</dcterms:created>
  <dcterms:modified xsi:type="dcterms:W3CDTF">2023-02-27T10:42:06Z</dcterms:modified>
</cp:coreProperties>
</file>